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9" r:id="rId2"/>
  </p:sldMasterIdLst>
  <p:notesMasterIdLst>
    <p:notesMasterId r:id="rId68"/>
  </p:notesMasterIdLst>
  <p:sldIdLst>
    <p:sldId id="443" r:id="rId3"/>
    <p:sldId id="259" r:id="rId4"/>
    <p:sldId id="423" r:id="rId5"/>
    <p:sldId id="490" r:id="rId6"/>
    <p:sldId id="491" r:id="rId7"/>
    <p:sldId id="428" r:id="rId8"/>
    <p:sldId id="498" r:id="rId9"/>
    <p:sldId id="499" r:id="rId10"/>
    <p:sldId id="274" r:id="rId11"/>
    <p:sldId id="503" r:id="rId12"/>
    <p:sldId id="539" r:id="rId13"/>
    <p:sldId id="548" r:id="rId14"/>
    <p:sldId id="520" r:id="rId15"/>
    <p:sldId id="521" r:id="rId16"/>
    <p:sldId id="522" r:id="rId17"/>
    <p:sldId id="524" r:id="rId18"/>
    <p:sldId id="541" r:id="rId19"/>
    <p:sldId id="523" r:id="rId20"/>
    <p:sldId id="525" r:id="rId21"/>
    <p:sldId id="526" r:id="rId22"/>
    <p:sldId id="527" r:id="rId23"/>
    <p:sldId id="342" r:id="rId24"/>
    <p:sldId id="343" r:id="rId25"/>
    <p:sldId id="344" r:id="rId26"/>
    <p:sldId id="486" r:id="rId27"/>
    <p:sldId id="543" r:id="rId28"/>
    <p:sldId id="544" r:id="rId29"/>
    <p:sldId id="545" r:id="rId30"/>
    <p:sldId id="546" r:id="rId31"/>
    <p:sldId id="547" r:id="rId32"/>
    <p:sldId id="530" r:id="rId33"/>
    <p:sldId id="531" r:id="rId34"/>
    <p:sldId id="515" r:id="rId35"/>
    <p:sldId id="285" r:id="rId36"/>
    <p:sldId id="286" r:id="rId37"/>
    <p:sldId id="287" r:id="rId38"/>
    <p:sldId id="288" r:id="rId39"/>
    <p:sldId id="289" r:id="rId40"/>
    <p:sldId id="290" r:id="rId41"/>
    <p:sldId id="519" r:id="rId42"/>
    <p:sldId id="534" r:id="rId43"/>
    <p:sldId id="535" r:id="rId44"/>
    <p:sldId id="536" r:id="rId45"/>
    <p:sldId id="537" r:id="rId46"/>
    <p:sldId id="551" r:id="rId47"/>
    <p:sldId id="550" r:id="rId48"/>
    <p:sldId id="552" r:id="rId49"/>
    <p:sldId id="553" r:id="rId50"/>
    <p:sldId id="554" r:id="rId51"/>
    <p:sldId id="555" r:id="rId52"/>
    <p:sldId id="532" r:id="rId53"/>
    <p:sldId id="533" r:id="rId54"/>
    <p:sldId id="477" r:id="rId55"/>
    <p:sldId id="478" r:id="rId56"/>
    <p:sldId id="556" r:id="rId57"/>
    <p:sldId id="347" r:id="rId58"/>
    <p:sldId id="507" r:id="rId59"/>
    <p:sldId id="460" r:id="rId60"/>
    <p:sldId id="461" r:id="rId61"/>
    <p:sldId id="462" r:id="rId62"/>
    <p:sldId id="463" r:id="rId63"/>
    <p:sldId id="464" r:id="rId64"/>
    <p:sldId id="465" r:id="rId65"/>
    <p:sldId id="466" r:id="rId66"/>
    <p:sldId id="467" r:id="rId6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Grande"/>
        <a:ea typeface="Lucida Grande"/>
        <a:cs typeface="Lucida Grande"/>
        <a:sym typeface="Lucida Grande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Grande"/>
        <a:ea typeface="Lucida Grande"/>
        <a:cs typeface="Lucida Grande"/>
        <a:sym typeface="Lucida Grande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Grande"/>
        <a:ea typeface="Lucida Grande"/>
        <a:cs typeface="Lucida Grande"/>
        <a:sym typeface="Lucida Grande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Grande"/>
        <a:ea typeface="Lucida Grande"/>
        <a:cs typeface="Lucida Grande"/>
        <a:sym typeface="Lucida Grande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Grande"/>
        <a:ea typeface="Lucida Grande"/>
        <a:cs typeface="Lucida Grande"/>
        <a:sym typeface="Lucida Grande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Grande"/>
        <a:ea typeface="Lucida Grande"/>
        <a:cs typeface="Lucida Grande"/>
        <a:sym typeface="Lucida Grande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Grande"/>
        <a:ea typeface="Lucida Grande"/>
        <a:cs typeface="Lucida Grande"/>
        <a:sym typeface="Lucida Grande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Grande"/>
        <a:ea typeface="Lucida Grande"/>
        <a:cs typeface="Lucida Grande"/>
        <a:sym typeface="Lucida Grande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Grande"/>
        <a:ea typeface="Lucida Grande"/>
        <a:cs typeface="Lucida Grande"/>
        <a:sym typeface="Lucida Grande"/>
      </a:defRPr>
    </a:lvl9pPr>
  </p:defaultTextStyle>
  <p:extLst>
    <p:ext uri="{521415D9-36F7-43E2-AB2F-B90AF26B5E84}">
      <p14:sectionLst xmlns:p14="http://schemas.microsoft.com/office/powerpoint/2010/main">
        <p14:section name="Default Section" id="{D04AC0D6-64BF-7143-87CA-B245A498349B}">
          <p14:sldIdLst>
            <p14:sldId id="443"/>
          </p14:sldIdLst>
        </p14:section>
        <p14:section name="Introduction" id="{0C80DFCD-4552-AD48-95A5-D22C4EFE4DD0}">
          <p14:sldIdLst>
            <p14:sldId id="259"/>
            <p14:sldId id="423"/>
            <p14:sldId id="490"/>
            <p14:sldId id="491"/>
            <p14:sldId id="428"/>
            <p14:sldId id="498"/>
            <p14:sldId id="499"/>
            <p14:sldId id="274"/>
            <p14:sldId id="503"/>
            <p14:sldId id="539"/>
            <p14:sldId id="548"/>
          </p14:sldIdLst>
        </p14:section>
        <p14:section name="ALEX" id="{0C43967C-A780-B04B-B534-D13E0E7B4406}">
          <p14:sldIdLst>
            <p14:sldId id="520"/>
            <p14:sldId id="521"/>
            <p14:sldId id="522"/>
            <p14:sldId id="524"/>
            <p14:sldId id="541"/>
          </p14:sldIdLst>
        </p14:section>
        <p14:section name="LIPP" id="{B20810E6-FE6D-1948-AFAB-138FE3DCEA8B}">
          <p14:sldIdLst>
            <p14:sldId id="523"/>
            <p14:sldId id="525"/>
            <p14:sldId id="526"/>
            <p14:sldId id="527"/>
          </p14:sldIdLst>
        </p14:section>
        <p14:section name="LSM-trees (RocksDB)" id="{E6404562-1816-C645-9A98-24AD99A1108A}">
          <p14:sldIdLst>
            <p14:sldId id="342"/>
            <p14:sldId id="343"/>
            <p14:sldId id="344"/>
            <p14:sldId id="486"/>
            <p14:sldId id="543"/>
            <p14:sldId id="544"/>
            <p14:sldId id="545"/>
            <p14:sldId id="546"/>
            <p14:sldId id="547"/>
            <p14:sldId id="530"/>
            <p14:sldId id="531"/>
          </p14:sldIdLst>
        </p14:section>
        <p14:section name="Quantifying Sortedness" id="{614D8CC1-00F6-F84B-BAB7-C1FFB7AD3A4A}">
          <p14:sldIdLst>
            <p14:sldId id="515"/>
            <p14:sldId id="285"/>
            <p14:sldId id="286"/>
            <p14:sldId id="287"/>
            <p14:sldId id="288"/>
            <p14:sldId id="289"/>
            <p14:sldId id="290"/>
          </p14:sldIdLst>
        </p14:section>
        <p14:section name="Framework" id="{4DA4D3B8-CC76-EF4A-811F-3D28E81B031D}">
          <p14:sldIdLst>
            <p14:sldId id="519"/>
            <p14:sldId id="534"/>
            <p14:sldId id="535"/>
            <p14:sldId id="536"/>
            <p14:sldId id="537"/>
            <p14:sldId id="551"/>
            <p14:sldId id="550"/>
            <p14:sldId id="552"/>
            <p14:sldId id="553"/>
            <p14:sldId id="554"/>
            <p14:sldId id="555"/>
            <p14:sldId id="532"/>
            <p14:sldId id="533"/>
            <p14:sldId id="477"/>
            <p14:sldId id="478"/>
            <p14:sldId id="556"/>
            <p14:sldId id="347"/>
            <p14:sldId id="507"/>
          </p14:sldIdLst>
        </p14:section>
        <p14:section name="Backup" id="{882A1ED7-8B07-5949-AE8A-AA04B788A25B}">
          <p14:sldIdLst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E01"/>
    <a:srgbClr val="274553"/>
    <a:srgbClr val="A10000"/>
    <a:srgbClr val="005493"/>
    <a:srgbClr val="7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ECB"/>
          </a:solidFill>
        </a:fill>
      </a:tcStyle>
    </a:wholeTbl>
    <a:band2H>
      <a:tcTxStyle/>
      <a:tcStyle>
        <a:tcBdr/>
        <a:fill>
          <a:solidFill>
            <a:srgbClr val="FBE8E7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ECB"/>
          </a:solidFill>
        </a:fill>
      </a:tcStyle>
    </a:wholeTbl>
    <a:band2H>
      <a:tcTxStyle/>
      <a:tcStyle>
        <a:tcBdr/>
        <a:fill>
          <a:solidFill>
            <a:srgbClr val="F2E8E7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BCA"/>
          </a:solidFill>
        </a:fill>
      </a:tcStyle>
    </a:wholeTbl>
    <a:band2H>
      <a:tcTxStyle/>
      <a:tcStyle>
        <a:tcBdr/>
        <a:fill>
          <a:solidFill>
            <a:srgbClr val="F2E7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6"/>
    <p:restoredTop sz="83569"/>
  </p:normalViewPr>
  <p:slideViewPr>
    <p:cSldViewPr snapToGrid="0">
      <p:cViewPr varScale="1">
        <p:scale>
          <a:sx n="113" d="100"/>
          <a:sy n="113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1:36:52.4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1:36:52.4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200">
        <a:latin typeface="+mn-lt"/>
        <a:ea typeface="+mn-ea"/>
        <a:cs typeface="+mn-cs"/>
        <a:sym typeface="Calibri"/>
      </a:defRPr>
    </a:lvl1pPr>
    <a:lvl2pPr indent="228600" latinLnBrk="0">
      <a:defRPr sz="2200">
        <a:latin typeface="+mn-lt"/>
        <a:ea typeface="+mn-ea"/>
        <a:cs typeface="+mn-cs"/>
        <a:sym typeface="Calibri"/>
      </a:defRPr>
    </a:lvl2pPr>
    <a:lvl3pPr indent="457200" latinLnBrk="0">
      <a:defRPr sz="2200">
        <a:latin typeface="+mn-lt"/>
        <a:ea typeface="+mn-ea"/>
        <a:cs typeface="+mn-cs"/>
        <a:sym typeface="Calibri"/>
      </a:defRPr>
    </a:lvl3pPr>
    <a:lvl4pPr indent="685800" latinLnBrk="0">
      <a:defRPr sz="2200">
        <a:latin typeface="+mn-lt"/>
        <a:ea typeface="+mn-ea"/>
        <a:cs typeface="+mn-cs"/>
        <a:sym typeface="Calibri"/>
      </a:defRPr>
    </a:lvl4pPr>
    <a:lvl5pPr indent="914400" latinLnBrk="0">
      <a:defRPr sz="2200">
        <a:latin typeface="+mn-lt"/>
        <a:ea typeface="+mn-ea"/>
        <a:cs typeface="+mn-cs"/>
        <a:sym typeface="Calibri"/>
      </a:defRPr>
    </a:lvl5pPr>
    <a:lvl6pPr indent="1143000" latinLnBrk="0">
      <a:defRPr sz="2200">
        <a:latin typeface="+mn-lt"/>
        <a:ea typeface="+mn-ea"/>
        <a:cs typeface="+mn-cs"/>
        <a:sym typeface="Calibri"/>
      </a:defRPr>
    </a:lvl6pPr>
    <a:lvl7pPr indent="1371600" latinLnBrk="0">
      <a:defRPr sz="2200">
        <a:latin typeface="+mn-lt"/>
        <a:ea typeface="+mn-ea"/>
        <a:cs typeface="+mn-cs"/>
        <a:sym typeface="Calibri"/>
      </a:defRPr>
    </a:lvl7pPr>
    <a:lvl8pPr indent="1600200" latinLnBrk="0">
      <a:defRPr sz="2200">
        <a:latin typeface="+mn-lt"/>
        <a:ea typeface="+mn-ea"/>
        <a:cs typeface="+mn-cs"/>
        <a:sym typeface="Calibri"/>
      </a:defRPr>
    </a:lvl8pPr>
    <a:lvl9pPr indent="1828800" latinLnBrk="0">
      <a:defRPr sz="2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356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96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45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8" name="Shape 5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These legacy metrics however carry some drawbacks that make them unsuitable for using in the benchmark.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These legacy metrics however carry some drawbacks that make them unsuitable for using in the benchmark.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7" name="Shape 5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It turns out that inputs of such type will have quadratic number of inversions. 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4" name="Shape 5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These legacy metrics however carry some drawbacks that make them unsuitable for using in the benchmark.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2" name="Shape 5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While this is something that can be well handled by inversions, it turns out that runs do not handle such cases well. 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combination of K and L not only captures the global and local disorders that may arise, but also underlines the effort to establish total order in the data collection.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18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03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reorganization of data to support efficient queries comes at a cost of space and write amplification - i.e., needed to build and maintain the index data structure. </a:t>
            </a:r>
            <a:r>
              <a:rPr lang="en-US" dirty="0"/>
              <a:t>In that respect, indexing can be perceived as inducing </a:t>
            </a:r>
            <a:r>
              <a:rPr lang="en-US" dirty="0" err="1"/>
              <a:t>sortedness</a:t>
            </a:r>
            <a:r>
              <a:rPr lang="en-US" dirty="0"/>
              <a:t> or establishing complete order to an otherwise unsorted data collection. </a:t>
            </a:r>
          </a:p>
          <a:p>
            <a:endParaRPr lang="en-US" dirty="0"/>
          </a:p>
          <a:p>
            <a:r>
              <a:rPr lang="en-US" dirty="0"/>
              <a:t>If you say adding structure, make sure you explain </a:t>
            </a:r>
            <a:r>
              <a:rPr lang="en-US" dirty="0" err="1"/>
              <a:t>sortedness</a:t>
            </a:r>
            <a:r>
              <a:rPr lang="en-US" dirty="0"/>
              <a:t> is the structure. Trash right side. 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474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17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06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58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Let us take an example of a b-tree to offer better context. We have the faster bulk loading technique and the standard ingestion (i.e., one at a time). What we expect is to follow the blue line, wherein we perform less work as data </a:t>
            </a:r>
            <a:r>
              <a:rPr dirty="0" err="1"/>
              <a:t>sortedness</a:t>
            </a:r>
            <a:r>
              <a:rPr dirty="0"/>
              <a:t> increases.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Say that we want every index paper to have such a graph evaluating with </a:t>
            </a:r>
            <a:r>
              <a:rPr lang="en-US" dirty="0" err="1"/>
              <a:t>sortedness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Ask a question... How do we do this?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1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Let us take an example of a b-tree to offer better context. We have the faster bulk loading technique and the standard ingestion (i.e., one at a time). What we expect is to follow the blue line, wherein we perform less work as data </a:t>
            </a:r>
            <a:r>
              <a:rPr dirty="0" err="1"/>
              <a:t>sortedness</a:t>
            </a:r>
            <a:r>
              <a:rPr dirty="0"/>
              <a:t> increases.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Say that we want every index paper to have such a graph evaluating with </a:t>
            </a:r>
            <a:r>
              <a:rPr lang="en-US" dirty="0" err="1"/>
              <a:t>sortedness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Ask a question... How do we do this?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429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Let us take an example of a b-tree to offer better context. We have the faster bulk loading technique and the standard ingestion (i.e., one at a time). What we expect is to follow the blue line, wherein we perform less work as data </a:t>
            </a:r>
            <a:r>
              <a:rPr dirty="0" err="1"/>
              <a:t>sortedness</a:t>
            </a:r>
            <a:r>
              <a:rPr dirty="0"/>
              <a:t> increases.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Say that we want every index paper to have such a graph evaluating with </a:t>
            </a:r>
            <a:r>
              <a:rPr lang="en-US" dirty="0" err="1"/>
              <a:t>sortedness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Ask a question... How do we do this?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2033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flip order here </a:t>
            </a:r>
          </a:p>
        </p:txBody>
      </p:sp>
    </p:spTree>
    <p:extLst>
      <p:ext uri="{BB962C8B-B14F-4D97-AF65-F5344CB8AC3E}">
        <p14:creationId xmlns:p14="http://schemas.microsoft.com/office/powerpoint/2010/main" val="2707629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4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  <a:lvl2pPr marL="0" indent="457200" algn="ctr">
              <a:buSzTx/>
              <a:buFontTx/>
              <a:buNone/>
              <a:defRPr sz="2400">
                <a:latin typeface="Lucida Grande" panose="020B0600040502020204" pitchFamily="34" charset="0"/>
                <a:cs typeface="Lucida Grande" panose="020B0600040502020204" pitchFamily="34" charset="0"/>
              </a:defRPr>
            </a:lvl2pPr>
            <a:lvl3pPr marL="0" indent="914400" algn="ctr">
              <a:buSzTx/>
              <a:buFontTx/>
              <a:buNone/>
              <a:defRPr sz="2400">
                <a:latin typeface="Lucida Grande" panose="020B0600040502020204" pitchFamily="34" charset="0"/>
                <a:cs typeface="Lucida Grande" panose="020B0600040502020204" pitchFamily="34" charset="0"/>
              </a:defRPr>
            </a:lvl3pPr>
            <a:lvl4pPr marL="0" indent="1371600" algn="ctr">
              <a:buSzTx/>
              <a:buFontTx/>
              <a:buNone/>
              <a:defRPr sz="2400">
                <a:latin typeface="Lucida Grande" panose="020B0600040502020204" pitchFamily="34" charset="0"/>
                <a:cs typeface="Lucida Grande" panose="020B0600040502020204" pitchFamily="34" charset="0"/>
              </a:defRPr>
            </a:lvl4pPr>
            <a:lvl5pPr marL="0" indent="1828800" algn="ctr">
              <a:buSzTx/>
              <a:buFontTx/>
              <a:buNone/>
              <a:defRPr sz="2400">
                <a:latin typeface="Lucida Grande" panose="020B0600040502020204" pitchFamily="34" charset="0"/>
                <a:cs typeface="Lucida Grande" panose="020B06000405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grpSp>
        <p:nvGrpSpPr>
          <p:cNvPr id="17" name="Group"/>
          <p:cNvGrpSpPr/>
          <p:nvPr/>
        </p:nvGrpSpPr>
        <p:grpSpPr>
          <a:xfrm>
            <a:off x="191304" y="5601270"/>
            <a:ext cx="2437597" cy="1116459"/>
            <a:chOff x="0" y="0"/>
            <a:chExt cx="2437595" cy="1116458"/>
          </a:xfrm>
        </p:grpSpPr>
        <p:sp>
          <p:nvSpPr>
            <p:cNvPr id="15" name="Rectangle"/>
            <p:cNvSpPr/>
            <p:nvPr/>
          </p:nvSpPr>
          <p:spPr>
            <a:xfrm>
              <a:off x="45501" y="30841"/>
              <a:ext cx="2346593" cy="104033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pic>
          <p:nvPicPr>
            <p:cNvPr id="1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2437597" cy="1116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" name="disc_1-icon.png" descr="disc_1-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09" y="5558764"/>
            <a:ext cx="1113686" cy="111368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FA51-B5F9-1F48-A51C-688394C5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1C002-91AC-9147-8D11-91D132CE4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90595-4269-C145-83D8-5B6F5F455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7B7D0-3009-844B-8CB2-05F98C74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A4717-A0C8-C547-9A05-E634CFF2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9535-D6C9-FB4D-B6FD-6B21526A2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8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B6C1-52D0-6146-A47A-A52EAAA0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EAAC7-72CB-CA4D-B140-E565753EC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5A586-CF81-3649-9500-AE6FA63A6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97FD21-55CB-C14A-AC41-8A13343A24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204" y="6181114"/>
            <a:ext cx="1157098" cy="653290"/>
          </a:xfrm>
          <a:prstGeom prst="rect">
            <a:avLst/>
          </a:prstGeom>
        </p:spPr>
      </p:pic>
      <p:pic>
        <p:nvPicPr>
          <p:cNvPr id="12" name="disc_1-icon.png" descr="disc_1-icon.png">
            <a:extLst>
              <a:ext uri="{FF2B5EF4-FFF2-40B4-BE49-F238E27FC236}">
                <a16:creationId xmlns:a16="http://schemas.microsoft.com/office/drawing/2014/main" id="{CD234E98-6CCB-BE48-8392-DD5343438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290" y="6232328"/>
            <a:ext cx="545506" cy="545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3659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0AB49-6FF1-6B49-BA75-267F51C10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2A002-DAA1-374C-8995-3C023E8F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6164-C53A-5140-BB44-214CE693E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4949E-ECB4-4248-87F4-2769910CA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4D914B-B81B-474F-96B7-6C8190249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F5AE13-F612-5540-807D-F571DC61C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204" y="6181114"/>
            <a:ext cx="1157098" cy="653290"/>
          </a:xfrm>
          <a:prstGeom prst="rect">
            <a:avLst/>
          </a:prstGeom>
        </p:spPr>
      </p:pic>
      <p:pic>
        <p:nvPicPr>
          <p:cNvPr id="14" name="disc_1-icon.png" descr="disc_1-icon.png">
            <a:extLst>
              <a:ext uri="{FF2B5EF4-FFF2-40B4-BE49-F238E27FC236}">
                <a16:creationId xmlns:a16="http://schemas.microsoft.com/office/drawing/2014/main" id="{CF705A00-B5C6-5F4F-AF26-BD10B50D44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290" y="6232328"/>
            <a:ext cx="545506" cy="545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3314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6CFC-31E9-1B49-9323-49F59F23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2C1631-0F2C-C549-9352-B627C0935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204" y="6181114"/>
            <a:ext cx="1157098" cy="653290"/>
          </a:xfrm>
          <a:prstGeom prst="rect">
            <a:avLst/>
          </a:prstGeom>
        </p:spPr>
      </p:pic>
      <p:pic>
        <p:nvPicPr>
          <p:cNvPr id="11" name="disc_1-icon.png" descr="disc_1-icon.png">
            <a:extLst>
              <a:ext uri="{FF2B5EF4-FFF2-40B4-BE49-F238E27FC236}">
                <a16:creationId xmlns:a16="http://schemas.microsoft.com/office/drawing/2014/main" id="{5B297F16-497A-FC4A-A991-B2C121C568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290" y="6232328"/>
            <a:ext cx="545506" cy="545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276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EA38B-6D47-6549-AE8C-52211AA92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E02D4-2E09-194E-B9FE-D55036A5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C78F7-1A03-D34A-BB45-60512DA2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9535-D6C9-FB4D-B6FD-6B21526A2BB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75A28-0DC1-FD44-9E51-0AFBE1866D2E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C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boston_univ_rgb">
            <a:extLst>
              <a:ext uri="{FF2B5EF4-FFF2-40B4-BE49-F238E27FC236}">
                <a16:creationId xmlns:a16="http://schemas.microsoft.com/office/drawing/2014/main" id="{38F35A97-86DE-5841-AA6F-B5D4359140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086" y="0"/>
            <a:ext cx="809914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DD046E9-C3A3-BE47-9624-198D992B5B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48" y="23596"/>
            <a:ext cx="332509" cy="3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31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A349-5D6B-344C-8B4A-E088AAB1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4FB9-DD94-1D42-BAA6-B85561CB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B4E1F-444B-E24B-A831-F7EEC0459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113A3-B591-1B4F-8978-3E6601FF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AF954-9C66-2844-8025-5E771F00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95F2A-7ACF-D544-B041-974C9C63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9535-D6C9-FB4D-B6FD-6B21526A2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5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6A39-A009-7A40-A2A6-924EE434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05B161-C4AB-8746-B2C5-195685AF4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0A62B-CD56-DB4A-A08C-F87A2CCA3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549C2-2401-6F4B-A33A-C5DD0BD6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5A983-3C29-864A-BF28-196407E0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5E5E-AC89-504E-9CFF-C358E8E1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9535-D6C9-FB4D-B6FD-6B21526A2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03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5BFB-E494-0641-8808-F54A82C8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EAE73F-FDE3-9D4E-85DE-1F1322F18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7D212-E0DB-D94B-920B-8489E5A6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6EFF2-3697-E54F-9251-404D47DE2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C1061-12DC-014D-9E09-578F853E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9535-D6C9-FB4D-B6FD-6B21526A2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20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A8E04D-3DF4-184E-AEFC-17E09DC4D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040CC4-7455-F448-9B2A-B67C266D5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B4AA8-94F2-824A-92BC-D4F7488E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2360E-822E-C245-A49C-380A6BDA1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CD3EA-2C48-1948-A557-11B10BD0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9535-D6C9-FB4D-B6FD-6B21526A2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53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88E334E-DAC1-3743-9270-105A34F4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6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disc_1-icon.png" descr="disc_1-icon.png">
            <a:extLst>
              <a:ext uri="{FF2B5EF4-FFF2-40B4-BE49-F238E27FC236}">
                <a16:creationId xmlns:a16="http://schemas.microsoft.com/office/drawing/2014/main" id="{3DE5146C-FEB4-D14E-A5FC-04273B1570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7010" y="5558764"/>
            <a:ext cx="1113685" cy="11136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447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0588" y="6308724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0588" y="6308724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6298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5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CD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7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085" y="0"/>
            <a:ext cx="809915" cy="365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7" y="23595"/>
            <a:ext cx="332510" cy="31865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ody Level One…">
            <a:extLst>
              <a:ext uri="{FF2B5EF4-FFF2-40B4-BE49-F238E27FC236}">
                <a16:creationId xmlns:a16="http://schemas.microsoft.com/office/drawing/2014/main" id="{21D479F1-FFF7-08D8-64BF-F9998C0CBFA1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69847" y="6369260"/>
            <a:ext cx="37125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Monaco" pitchFamily="2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6868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5B55E-0E64-774D-9E56-B2A9FEBD4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A0BB1-152C-3A45-803C-CEF0CBB57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184E7AE-AA1E-854F-A4E2-EDB929A6A9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31146"/>
            <a:ext cx="10636501" cy="32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5" name="Group">
            <a:extLst>
              <a:ext uri="{FF2B5EF4-FFF2-40B4-BE49-F238E27FC236}">
                <a16:creationId xmlns:a16="http://schemas.microsoft.com/office/drawing/2014/main" id="{994EE982-B930-5945-A624-1AE859599C0D}"/>
              </a:ext>
            </a:extLst>
          </p:cNvPr>
          <p:cNvGrpSpPr/>
          <p:nvPr userDrawn="1"/>
        </p:nvGrpSpPr>
        <p:grpSpPr>
          <a:xfrm>
            <a:off x="191305" y="5601270"/>
            <a:ext cx="2437595" cy="1116458"/>
            <a:chOff x="0" y="0"/>
            <a:chExt cx="4940075" cy="2232914"/>
          </a:xfrm>
        </p:grpSpPr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0FB45B70-C8D2-4F47-A6FD-EDB35ABFE1E6}"/>
                </a:ext>
              </a:extLst>
            </p:cNvPr>
            <p:cNvSpPr/>
            <p:nvPr/>
          </p:nvSpPr>
          <p:spPr>
            <a:xfrm>
              <a:off x="92214" y="61683"/>
              <a:ext cx="4755648" cy="20806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735709"/>
                      <a:lumOff val="61746"/>
                    </a:schemeClr>
                  </a:solidFill>
                </a:defRPr>
              </a:pPr>
              <a:endParaRPr/>
            </a:p>
          </p:txBody>
        </p:sp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BF45835A-7274-4C46-BB88-43DB03BC7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40076" cy="22329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" name="disc_1-icon.png" descr="disc_1-icon.png">
            <a:extLst>
              <a:ext uri="{FF2B5EF4-FFF2-40B4-BE49-F238E27FC236}">
                <a16:creationId xmlns:a16="http://schemas.microsoft.com/office/drawing/2014/main" id="{3A2AB83B-2770-FC44-9E73-2A38C2A7AE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7010" y="5558764"/>
            <a:ext cx="1113685" cy="11136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753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3FBB-2E04-6F47-BDC1-D81CDB26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4DDD6-E8A6-3E43-B480-61AD090CD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6E9241-8D85-6B4C-A897-B1B3E789C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204" y="6181114"/>
            <a:ext cx="1157098" cy="653290"/>
          </a:xfrm>
          <a:prstGeom prst="rect">
            <a:avLst/>
          </a:prstGeom>
        </p:spPr>
      </p:pic>
      <p:pic>
        <p:nvPicPr>
          <p:cNvPr id="11" name="disc_1-icon.png" descr="disc_1-icon.png">
            <a:extLst>
              <a:ext uri="{FF2B5EF4-FFF2-40B4-BE49-F238E27FC236}">
                <a16:creationId xmlns:a16="http://schemas.microsoft.com/office/drawing/2014/main" id="{C93E5219-0A90-E848-AE54-37CCFD9F93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290" y="6232328"/>
            <a:ext cx="545506" cy="545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036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4" name="Picture 9" descr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203" y="6181114"/>
            <a:ext cx="1157099" cy="65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isc_1-icon.png" descr="disc_1-ico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4290" y="6232328"/>
            <a:ext cx="545507" cy="54550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69847" y="6370251"/>
            <a:ext cx="37125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  <a:latin typeface="Monaco" pitchFamily="2" charset="77"/>
                <a:ea typeface="Monaco" pitchFamily="2" charset="77"/>
                <a:cs typeface="Monaco" pitchFamily="2" charset="77"/>
                <a:sym typeface="Trebuchet M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73" r:id="rId3"/>
    <p:sldLayoutId id="2147483656" r:id="rId4"/>
    <p:sldLayoutId id="2147483657" r:id="rId5"/>
    <p:sldLayoutId id="2147483658" r:id="rId6"/>
    <p:sldLayoutId id="2147483672" r:id="rId7"/>
  </p:sldLayoutIdLst>
  <p:transition spd="med"/>
  <p:hf hdr="0" ftr="0" dt="0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Lucida Grande" panose="020B0600040502020204" pitchFamily="34" charset="0"/>
          <a:ea typeface="Lucida Grande" panose="020B0600040502020204" pitchFamily="34" charset="0"/>
          <a:cs typeface="Lucida Grande" panose="020B0600040502020204" pitchFamily="34" charset="0"/>
          <a:sym typeface="Lucida Grande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9pPr>
    </p:titleStyle>
    <p:bodyStyle>
      <a:lvl1pPr marL="228600" marR="0" indent="-228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Lucida Grande" panose="020B0600040502020204" pitchFamily="34" charset="0"/>
          <a:ea typeface="Lucida Grande" panose="020B0600040502020204" pitchFamily="34" charset="0"/>
          <a:cs typeface="Lucida Grande" panose="020B0600040502020204" pitchFamily="34" charset="0"/>
          <a:sym typeface="Lucida Grande"/>
        </a:defRPr>
      </a:lvl1pPr>
      <a:lvl2pPr marL="723900" marR="0" indent="-2667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Lucida Grande" panose="020B0600040502020204" pitchFamily="34" charset="0"/>
          <a:ea typeface="Lucida Grande" panose="020B0600040502020204" pitchFamily="34" charset="0"/>
          <a:cs typeface="Lucida Grande" panose="020B0600040502020204" pitchFamily="34" charset="0"/>
          <a:sym typeface="Lucida Grande"/>
        </a:defRPr>
      </a:lvl2pPr>
      <a:lvl3pPr marL="1234439" marR="0" indent="-320039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Lucida Grande" panose="020B0600040502020204" pitchFamily="34" charset="0"/>
          <a:ea typeface="Lucida Grande" panose="020B0600040502020204" pitchFamily="34" charset="0"/>
          <a:cs typeface="Lucida Grande" panose="020B0600040502020204" pitchFamily="34" charset="0"/>
          <a:sym typeface="Lucida Grande"/>
        </a:defRPr>
      </a:lvl3pPr>
      <a:lvl4pPr marL="17272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Lucida Grande" panose="020B0600040502020204" pitchFamily="34" charset="0"/>
          <a:ea typeface="Lucida Grande" panose="020B0600040502020204" pitchFamily="34" charset="0"/>
          <a:cs typeface="Lucida Grande" panose="020B0600040502020204" pitchFamily="34" charset="0"/>
          <a:sym typeface="Lucida Grande"/>
        </a:defRPr>
      </a:lvl4pPr>
      <a:lvl5pPr marL="21844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Lucida Grande" panose="020B0600040502020204" pitchFamily="34" charset="0"/>
          <a:ea typeface="Lucida Grande" panose="020B0600040502020204" pitchFamily="34" charset="0"/>
          <a:cs typeface="Lucida Grande" panose="020B0600040502020204" pitchFamily="34" charset="0"/>
          <a:sym typeface="Lucida Grande"/>
        </a:defRPr>
      </a:lvl5pPr>
      <a:lvl6pPr marL="26416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6pPr>
      <a:lvl7pPr marL="30988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7pPr>
      <a:lvl8pPr marL="35560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8pPr>
      <a:lvl9pPr marL="40132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DE4E90-C043-5545-80E6-FF0E28DE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E5D74-9C9A-AD40-84D4-1025B9C51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53277-62DE-4E45-9745-6B5F2CEDB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300FC-3E69-1140-9AB0-AE3B7F94F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06111-F45A-F041-9A70-DC007F91E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AD319535-D6C9-FB4D-B6FD-6B21526A2B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1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CMU Serif Roman" panose="02000603000000000000" pitchFamily="2" charset="0"/>
          <a:cs typeface="CMU Serif Roman" panose="02000603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CMU Serif Roman" panose="02000603000000000000" pitchFamily="2" charset="0"/>
          <a:cs typeface="CMU Serif Roman" panose="02000603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CMU Serif Roman" panose="02000603000000000000" pitchFamily="2" charset="0"/>
          <a:cs typeface="CMU Serif Roman" panose="02000603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CMU Serif Roman" panose="02000603000000000000" pitchFamily="2" charset="0"/>
          <a:cs typeface="CMU Serif Roman" panose="02000603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CMU Serif Roman" panose="02000603000000000000" pitchFamily="2" charset="0"/>
          <a:cs typeface="CMU Serif Roman" panose="02000603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CMU Serif Roman" panose="02000603000000000000" pitchFamily="2" charset="0"/>
          <a:cs typeface="CMU Serif Roman" panose="02000603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7.svg"/><Relationship Id="rId4" Type="http://schemas.openxmlformats.org/officeDocument/2006/relationships/image" Target="../media/image32.svg"/><Relationship Id="rId9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svg"/><Relationship Id="rId7" Type="http://schemas.openxmlformats.org/officeDocument/2006/relationships/image" Target="../media/image3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7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svg"/><Relationship Id="rId7" Type="http://schemas.openxmlformats.org/officeDocument/2006/relationships/image" Target="../media/image35.sv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emf"/><Relationship Id="rId5" Type="http://schemas.microsoft.com/office/2007/relationships/hdphoto" Target="../media/hdphoto2.wdp"/><Relationship Id="rId10" Type="http://schemas.openxmlformats.org/officeDocument/2006/relationships/image" Target="../media/image38.emf"/><Relationship Id="rId4" Type="http://schemas.openxmlformats.org/officeDocument/2006/relationships/image" Target="../media/image33.png"/><Relationship Id="rId9" Type="http://schemas.openxmlformats.org/officeDocument/2006/relationships/image" Target="../media/image37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svg"/><Relationship Id="rId7" Type="http://schemas.openxmlformats.org/officeDocument/2006/relationships/image" Target="../media/image35.sv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emf"/><Relationship Id="rId5" Type="http://schemas.microsoft.com/office/2007/relationships/hdphoto" Target="../media/hdphoto2.wdp"/><Relationship Id="rId10" Type="http://schemas.openxmlformats.org/officeDocument/2006/relationships/image" Target="../media/image38.emf"/><Relationship Id="rId4" Type="http://schemas.openxmlformats.org/officeDocument/2006/relationships/image" Target="../media/image33.png"/><Relationship Id="rId9" Type="http://schemas.openxmlformats.org/officeDocument/2006/relationships/image" Target="../media/image3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2.svg"/><Relationship Id="rId7" Type="http://schemas.openxmlformats.org/officeDocument/2006/relationships/image" Target="../media/image35.sv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emf"/><Relationship Id="rId5" Type="http://schemas.microsoft.com/office/2007/relationships/hdphoto" Target="../media/hdphoto2.wdp"/><Relationship Id="rId10" Type="http://schemas.openxmlformats.org/officeDocument/2006/relationships/image" Target="../media/image38.emf"/><Relationship Id="rId4" Type="http://schemas.openxmlformats.org/officeDocument/2006/relationships/image" Target="../media/image33.png"/><Relationship Id="rId9" Type="http://schemas.openxmlformats.org/officeDocument/2006/relationships/image" Target="../media/image37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ctrTitle"/>
          </p:nvPr>
        </p:nvSpPr>
        <p:spPr>
          <a:xfrm>
            <a:off x="1356946" y="1006195"/>
            <a:ext cx="9478108" cy="16126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z="4200" dirty="0"/>
              <a:t>Benchmarking Learned and LSM Indexes for Data </a:t>
            </a:r>
            <a:r>
              <a:rPr lang="en-US" sz="4200" dirty="0" err="1"/>
              <a:t>Sortedness</a:t>
            </a:r>
            <a:endParaRPr sz="4200" dirty="0"/>
          </a:p>
        </p:txBody>
      </p:sp>
      <p:sp>
        <p:nvSpPr>
          <p:cNvPr id="131" name="Subtitle 2"/>
          <p:cNvSpPr txBox="1"/>
          <p:nvPr/>
        </p:nvSpPr>
        <p:spPr>
          <a:xfrm>
            <a:off x="7005350" y="3429001"/>
            <a:ext cx="3277225" cy="44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 defTabSz="896111">
              <a:lnSpc>
                <a:spcPct val="90000"/>
              </a:lnSpc>
              <a:spcBef>
                <a:spcPts val="900"/>
              </a:spcBef>
              <a:defRPr sz="2058"/>
            </a:pPr>
            <a:r>
              <a:rPr lang="en-US"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Andy Huynh</a:t>
            </a:r>
            <a:endParaRPr sz="24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32" name="Subtitle 2"/>
          <p:cNvSpPr txBox="1"/>
          <p:nvPr/>
        </p:nvSpPr>
        <p:spPr>
          <a:xfrm>
            <a:off x="2479495" y="4239130"/>
            <a:ext cx="2857224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100"/>
            </a:pPr>
            <a:r>
              <a:rPr lang="en-US" sz="24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Jinqi</a:t>
            </a:r>
            <a:r>
              <a:rPr lang="en-US"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 Lu</a:t>
            </a:r>
            <a:endParaRPr sz="24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33" name="Subtitle 2"/>
          <p:cNvSpPr txBox="1"/>
          <p:nvPr/>
        </p:nvSpPr>
        <p:spPr>
          <a:xfrm>
            <a:off x="2650087" y="3429000"/>
            <a:ext cx="2470553" cy="54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 defTabSz="841247">
              <a:lnSpc>
                <a:spcPct val="90000"/>
              </a:lnSpc>
              <a:spcBef>
                <a:spcPts val="900"/>
              </a:spcBef>
              <a:defRPr sz="2024" u="sng"/>
            </a:pPr>
            <a:r>
              <a:rPr lang="en-US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Aneesh Raman</a:t>
            </a:r>
            <a:endParaRPr sz="2400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35" name="Subtitle 2"/>
          <p:cNvSpPr txBox="1"/>
          <p:nvPr/>
        </p:nvSpPr>
        <p:spPr>
          <a:xfrm>
            <a:off x="6821513" y="4239131"/>
            <a:ext cx="3739492" cy="44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100"/>
            </a:pPr>
            <a:r>
              <a:rPr lang="en-US"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Manos </a:t>
            </a:r>
            <a:r>
              <a:rPr lang="en-US" sz="24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Athanassoulis</a:t>
            </a:r>
            <a:endParaRPr sz="24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FAE21E-0CBF-DE0E-1AF8-4B227BFB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984" y="1592089"/>
            <a:ext cx="8940800" cy="2852737"/>
          </a:xfrm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cap="none" spc="0" normalizeH="0" baseline="0" dirty="0">
                <a:ln>
                  <a:noFill/>
                </a:ln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  <a:t>Prior Work Focuses on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  <a:t>Classical Indexes</a:t>
            </a:r>
            <a:endParaRPr lang="en-US" sz="36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CCCC31-7071-2DEC-3E0E-57A2220D671A}"/>
              </a:ext>
            </a:extLst>
          </p:cNvPr>
          <p:cNvGrpSpPr/>
          <p:nvPr/>
        </p:nvGrpSpPr>
        <p:grpSpPr>
          <a:xfrm>
            <a:off x="14749" y="3240578"/>
            <a:ext cx="2604241" cy="2000766"/>
            <a:chOff x="7559355" y="1910457"/>
            <a:chExt cx="2604241" cy="2000766"/>
          </a:xfrm>
        </p:grpSpPr>
        <p:grpSp>
          <p:nvGrpSpPr>
            <p:cNvPr id="17" name="Circle">
              <a:extLst>
                <a:ext uri="{FF2B5EF4-FFF2-40B4-BE49-F238E27FC236}">
                  <a16:creationId xmlns:a16="http://schemas.microsoft.com/office/drawing/2014/main" id="{B3296F12-9AB7-9DCC-56AC-F3303469133B}"/>
                </a:ext>
              </a:extLst>
            </p:cNvPr>
            <p:cNvGrpSpPr/>
            <p:nvPr/>
          </p:nvGrpSpPr>
          <p:grpSpPr>
            <a:xfrm rot="21094448">
              <a:off x="7858452" y="1910457"/>
              <a:ext cx="2006048" cy="2000766"/>
              <a:chOff x="0" y="0"/>
              <a:chExt cx="2006046" cy="2000765"/>
            </a:xfrm>
          </p:grpSpPr>
          <p:sp>
            <p:nvSpPr>
              <p:cNvPr id="18" name="Circle">
                <a:extLst>
                  <a:ext uri="{FF2B5EF4-FFF2-40B4-BE49-F238E27FC236}">
                    <a16:creationId xmlns:a16="http://schemas.microsoft.com/office/drawing/2014/main" id="{45129262-CAB0-89AF-9EA0-5ABAEAE7CD22}"/>
                  </a:ext>
                </a:extLst>
              </p:cNvPr>
              <p:cNvSpPr/>
              <p:nvPr/>
            </p:nvSpPr>
            <p:spPr>
              <a:xfrm>
                <a:off x="50800" y="50800"/>
                <a:ext cx="1904447" cy="189916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pic>
            <p:nvPicPr>
              <p:cNvPr id="19" name="Circle Oval" descr="Circle Oval">
                <a:extLst>
                  <a:ext uri="{FF2B5EF4-FFF2-40B4-BE49-F238E27FC236}">
                    <a16:creationId xmlns:a16="http://schemas.microsoft.com/office/drawing/2014/main" id="{B45CC200-A5DD-B08F-1323-76B045BACFEA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2006047" cy="2000766"/>
              </a:xfrm>
              <a:prstGeom prst="rect">
                <a:avLst/>
              </a:prstGeom>
              <a:effectLst/>
            </p:spPr>
          </p:pic>
        </p:grpSp>
        <p:sp>
          <p:nvSpPr>
            <p:cNvPr id="20" name="Oval">
              <a:extLst>
                <a:ext uri="{FF2B5EF4-FFF2-40B4-BE49-F238E27FC236}">
                  <a16:creationId xmlns:a16="http://schemas.microsoft.com/office/drawing/2014/main" id="{FF583E2F-F586-54A4-1F2C-C73D40323E1D}"/>
                </a:ext>
              </a:extLst>
            </p:cNvPr>
            <p:cNvSpPr/>
            <p:nvPr/>
          </p:nvSpPr>
          <p:spPr>
            <a:xfrm rot="21094448">
              <a:off x="8241905" y="2367769"/>
              <a:ext cx="1239142" cy="108614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AA66B637-5414-FB06-9E7F-5389E5A0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094448">
              <a:off x="7903455" y="2352891"/>
              <a:ext cx="1916042" cy="13255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ACFDB282-4191-344C-658A-A9F54EB9F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94448">
              <a:off x="8277276" y="2068134"/>
              <a:ext cx="1168401" cy="120650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3" name="Rectangle">
              <a:extLst>
                <a:ext uri="{FF2B5EF4-FFF2-40B4-BE49-F238E27FC236}">
                  <a16:creationId xmlns:a16="http://schemas.microsoft.com/office/drawing/2014/main" id="{0F459039-CDD5-6F21-03C4-8B71A166A77E}"/>
                </a:ext>
              </a:extLst>
            </p:cNvPr>
            <p:cNvGrpSpPr/>
            <p:nvPr/>
          </p:nvGrpSpPr>
          <p:grpSpPr>
            <a:xfrm rot="21094448">
              <a:off x="7559355" y="2673224"/>
              <a:ext cx="2604241" cy="475233"/>
              <a:chOff x="0" y="0"/>
              <a:chExt cx="2604240" cy="475231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0CD10EC1-C3F4-8DF3-6696-C56842343622}"/>
                  </a:ext>
                </a:extLst>
              </p:cNvPr>
              <p:cNvSpPr/>
              <p:nvPr/>
            </p:nvSpPr>
            <p:spPr>
              <a:xfrm>
                <a:off x="50799" y="50800"/>
                <a:ext cx="2502642" cy="3736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pic>
            <p:nvPicPr>
              <p:cNvPr id="25" name="Rectangle Rectangle" descr="Rectangle Rectangle">
                <a:extLst>
                  <a:ext uri="{FF2B5EF4-FFF2-40B4-BE49-F238E27FC236}">
                    <a16:creationId xmlns:a16="http://schemas.microsoft.com/office/drawing/2014/main" id="{762D7190-ADF1-D538-5502-7F03C5FF17FF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2604241" cy="475232"/>
              </a:xfrm>
              <a:prstGeom prst="rect">
                <a:avLst/>
              </a:prstGeom>
              <a:effectLst/>
            </p:spPr>
          </p:pic>
        </p:grpSp>
        <p:sp>
          <p:nvSpPr>
            <p:cNvPr id="26" name="BENCHMARK">
              <a:extLst>
                <a:ext uri="{FF2B5EF4-FFF2-40B4-BE49-F238E27FC236}">
                  <a16:creationId xmlns:a16="http://schemas.microsoft.com/office/drawing/2014/main" id="{34F06078-B520-0EEA-3574-72A89870745E}"/>
                </a:ext>
              </a:extLst>
            </p:cNvPr>
            <p:cNvSpPr txBox="1"/>
            <p:nvPr/>
          </p:nvSpPr>
          <p:spPr>
            <a:xfrm rot="21094448">
              <a:off x="7926445" y="2664619"/>
              <a:ext cx="1870061" cy="492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600"/>
              </a:lvl1pPr>
            </a:lstStyle>
            <a:p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BENCHMARK</a:t>
              </a:r>
            </a:p>
          </p:txBody>
        </p:sp>
        <p:sp>
          <p:nvSpPr>
            <p:cNvPr id="27" name="Star">
              <a:extLst>
                <a:ext uri="{FF2B5EF4-FFF2-40B4-BE49-F238E27FC236}">
                  <a16:creationId xmlns:a16="http://schemas.microsoft.com/office/drawing/2014/main" id="{65C18B2D-CEE9-B028-0DAB-DA9ACDB43D8F}"/>
                </a:ext>
              </a:extLst>
            </p:cNvPr>
            <p:cNvSpPr/>
            <p:nvPr/>
          </p:nvSpPr>
          <p:spPr>
            <a:xfrm rot="21094448">
              <a:off x="8747360" y="2465199"/>
              <a:ext cx="131106" cy="123325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" name="Star">
              <a:extLst>
                <a:ext uri="{FF2B5EF4-FFF2-40B4-BE49-F238E27FC236}">
                  <a16:creationId xmlns:a16="http://schemas.microsoft.com/office/drawing/2014/main" id="{63AABCB5-05C0-195A-CAED-51F9383F0E67}"/>
                </a:ext>
              </a:extLst>
            </p:cNvPr>
            <p:cNvSpPr/>
            <p:nvPr/>
          </p:nvSpPr>
          <p:spPr>
            <a:xfrm rot="21094448">
              <a:off x="9022393" y="2488824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9" name="Star">
              <a:extLst>
                <a:ext uri="{FF2B5EF4-FFF2-40B4-BE49-F238E27FC236}">
                  <a16:creationId xmlns:a16="http://schemas.microsoft.com/office/drawing/2014/main" id="{7E57BD00-5CFE-C64B-E991-AA1AFCFE8832}"/>
                </a:ext>
              </a:extLst>
            </p:cNvPr>
            <p:cNvSpPr/>
            <p:nvPr/>
          </p:nvSpPr>
          <p:spPr>
            <a:xfrm rot="21094448">
              <a:off x="8529477" y="2565024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0" name="Star">
              <a:extLst>
                <a:ext uri="{FF2B5EF4-FFF2-40B4-BE49-F238E27FC236}">
                  <a16:creationId xmlns:a16="http://schemas.microsoft.com/office/drawing/2014/main" id="{15D55558-AEDD-3342-AE79-2511DCA3A03B}"/>
                </a:ext>
              </a:extLst>
            </p:cNvPr>
            <p:cNvSpPr/>
            <p:nvPr/>
          </p:nvSpPr>
          <p:spPr>
            <a:xfrm rot="21094448">
              <a:off x="8798987" y="3208967"/>
              <a:ext cx="131105" cy="123324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1" name="Star">
              <a:extLst>
                <a:ext uri="{FF2B5EF4-FFF2-40B4-BE49-F238E27FC236}">
                  <a16:creationId xmlns:a16="http://schemas.microsoft.com/office/drawing/2014/main" id="{569F4B64-BFEB-4B5E-4D36-2B4E321B9EF8}"/>
                </a:ext>
              </a:extLst>
            </p:cNvPr>
            <p:cNvSpPr/>
            <p:nvPr/>
          </p:nvSpPr>
          <p:spPr>
            <a:xfrm rot="21094448">
              <a:off x="9075361" y="3164859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" name="Star">
              <a:extLst>
                <a:ext uri="{FF2B5EF4-FFF2-40B4-BE49-F238E27FC236}">
                  <a16:creationId xmlns:a16="http://schemas.microsoft.com/office/drawing/2014/main" id="{8F2C7FB7-8B66-F5AB-2575-C5A8DA95FF21}"/>
                </a:ext>
              </a:extLst>
            </p:cNvPr>
            <p:cNvSpPr/>
            <p:nvPr/>
          </p:nvSpPr>
          <p:spPr>
            <a:xfrm rot="21094448">
              <a:off x="8580277" y="3232592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A474EB-4A94-BA9D-828D-E5D3D69C7E40}"/>
              </a:ext>
            </a:extLst>
          </p:cNvPr>
          <p:cNvGrpSpPr/>
          <p:nvPr/>
        </p:nvGrpSpPr>
        <p:grpSpPr>
          <a:xfrm>
            <a:off x="8451046" y="3288236"/>
            <a:ext cx="3646975" cy="1953108"/>
            <a:chOff x="1917767" y="1551226"/>
            <a:chExt cx="7382183" cy="4124281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95586E6-2352-4CA5-4052-CD27865B8C3F}"/>
                    </a:ext>
                  </a:extLst>
                </p14:cNvPr>
                <p14:cNvContentPartPr/>
                <p14:nvPr/>
              </p14:nvContentPartPr>
              <p14:xfrm>
                <a:off x="5505152" y="3318943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95586E6-2352-4CA5-4052-CD27865B8C3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87152" y="321094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951D1DD-4154-EBEB-9FC9-5F1A6094E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4015" y="2078683"/>
              <a:ext cx="127000" cy="609600"/>
            </a:xfrm>
            <a:prstGeom prst="rect">
              <a:avLst/>
            </a:prstGeom>
          </p:spPr>
        </p:pic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63EE6DA6-CE79-5DDD-64F4-B0CCE5FF6A55}"/>
                </a:ext>
              </a:extLst>
            </p:cNvPr>
            <p:cNvSpPr/>
            <p:nvPr/>
          </p:nvSpPr>
          <p:spPr>
            <a:xfrm>
              <a:off x="2882971" y="2343567"/>
              <a:ext cx="4638453" cy="2455261"/>
            </a:xfrm>
            <a:custGeom>
              <a:avLst/>
              <a:gdLst>
                <a:gd name="connsiteX0" fmla="*/ 0 w 4638453"/>
                <a:gd name="connsiteY0" fmla="*/ 2455261 h 2455261"/>
                <a:gd name="connsiteX1" fmla="*/ 463845 w 4638453"/>
                <a:gd name="connsiteY1" fmla="*/ 1964209 h 2455261"/>
                <a:gd name="connsiteX2" fmla="*/ 881306 w 4638453"/>
                <a:gd name="connsiteY2" fmla="*/ 1522262 h 2455261"/>
                <a:gd name="connsiteX3" fmla="*/ 1298767 w 4638453"/>
                <a:gd name="connsiteY3" fmla="*/ 1080315 h 2455261"/>
                <a:gd name="connsiteX4" fmla="*/ 1739420 w 4638453"/>
                <a:gd name="connsiteY4" fmla="*/ 613815 h 2455261"/>
                <a:gd name="connsiteX5" fmla="*/ 2319227 w 4638453"/>
                <a:gd name="connsiteY5" fmla="*/ 0 h 2455261"/>
                <a:gd name="connsiteX6" fmla="*/ 2783072 w 4638453"/>
                <a:gd name="connsiteY6" fmla="*/ 491052 h 2455261"/>
                <a:gd name="connsiteX7" fmla="*/ 3246917 w 4638453"/>
                <a:gd name="connsiteY7" fmla="*/ 982104 h 2455261"/>
                <a:gd name="connsiteX8" fmla="*/ 3710763 w 4638453"/>
                <a:gd name="connsiteY8" fmla="*/ 1473157 h 2455261"/>
                <a:gd name="connsiteX9" fmla="*/ 4220992 w 4638453"/>
                <a:gd name="connsiteY9" fmla="*/ 2013314 h 2455261"/>
                <a:gd name="connsiteX10" fmla="*/ 4638453 w 4638453"/>
                <a:gd name="connsiteY10" fmla="*/ 2455261 h 2455261"/>
                <a:gd name="connsiteX11" fmla="*/ 4114970 w 4638453"/>
                <a:gd name="connsiteY11" fmla="*/ 2455261 h 2455261"/>
                <a:gd name="connsiteX12" fmla="*/ 3405950 w 4638453"/>
                <a:gd name="connsiteY12" fmla="*/ 2455261 h 2455261"/>
                <a:gd name="connsiteX13" fmla="*/ 2882467 w 4638453"/>
                <a:gd name="connsiteY13" fmla="*/ 2455261 h 2455261"/>
                <a:gd name="connsiteX14" fmla="*/ 2173447 w 4638453"/>
                <a:gd name="connsiteY14" fmla="*/ 2455261 h 2455261"/>
                <a:gd name="connsiteX15" fmla="*/ 1603579 w 4638453"/>
                <a:gd name="connsiteY15" fmla="*/ 2455261 h 2455261"/>
                <a:gd name="connsiteX16" fmla="*/ 1080097 w 4638453"/>
                <a:gd name="connsiteY16" fmla="*/ 2455261 h 2455261"/>
                <a:gd name="connsiteX17" fmla="*/ 0 w 4638453"/>
                <a:gd name="connsiteY17" fmla="*/ 2455261 h 245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38453" h="2455261" fill="none" extrusionOk="0">
                  <a:moveTo>
                    <a:pt x="0" y="2455261"/>
                  </a:moveTo>
                  <a:cubicBezTo>
                    <a:pt x="240245" y="2237891"/>
                    <a:pt x="319981" y="2138238"/>
                    <a:pt x="463845" y="1964209"/>
                  </a:cubicBezTo>
                  <a:cubicBezTo>
                    <a:pt x="607709" y="1790180"/>
                    <a:pt x="691515" y="1732357"/>
                    <a:pt x="881306" y="1522262"/>
                  </a:cubicBezTo>
                  <a:cubicBezTo>
                    <a:pt x="1071097" y="1312167"/>
                    <a:pt x="1175384" y="1243745"/>
                    <a:pt x="1298767" y="1080315"/>
                  </a:cubicBezTo>
                  <a:cubicBezTo>
                    <a:pt x="1422150" y="916885"/>
                    <a:pt x="1615328" y="706515"/>
                    <a:pt x="1739420" y="613815"/>
                  </a:cubicBezTo>
                  <a:cubicBezTo>
                    <a:pt x="1863512" y="521115"/>
                    <a:pt x="2114395" y="190678"/>
                    <a:pt x="2319227" y="0"/>
                  </a:cubicBezTo>
                  <a:cubicBezTo>
                    <a:pt x="2457250" y="114481"/>
                    <a:pt x="2577753" y="263445"/>
                    <a:pt x="2783072" y="491052"/>
                  </a:cubicBezTo>
                  <a:cubicBezTo>
                    <a:pt x="2988391" y="718659"/>
                    <a:pt x="3090986" y="839583"/>
                    <a:pt x="3246917" y="982104"/>
                  </a:cubicBezTo>
                  <a:cubicBezTo>
                    <a:pt x="3402848" y="1124625"/>
                    <a:pt x="3582082" y="1359881"/>
                    <a:pt x="3710763" y="1473157"/>
                  </a:cubicBezTo>
                  <a:cubicBezTo>
                    <a:pt x="3839444" y="1586433"/>
                    <a:pt x="4016003" y="1775109"/>
                    <a:pt x="4220992" y="2013314"/>
                  </a:cubicBezTo>
                  <a:cubicBezTo>
                    <a:pt x="4425981" y="2251519"/>
                    <a:pt x="4520675" y="2333054"/>
                    <a:pt x="4638453" y="2455261"/>
                  </a:cubicBezTo>
                  <a:cubicBezTo>
                    <a:pt x="4462599" y="2443496"/>
                    <a:pt x="4248686" y="2439280"/>
                    <a:pt x="4114970" y="2455261"/>
                  </a:cubicBezTo>
                  <a:cubicBezTo>
                    <a:pt x="3981254" y="2471242"/>
                    <a:pt x="3626760" y="2471596"/>
                    <a:pt x="3405950" y="2455261"/>
                  </a:cubicBezTo>
                  <a:cubicBezTo>
                    <a:pt x="3185140" y="2438926"/>
                    <a:pt x="3111265" y="2479421"/>
                    <a:pt x="2882467" y="2455261"/>
                  </a:cubicBezTo>
                  <a:cubicBezTo>
                    <a:pt x="2653669" y="2431101"/>
                    <a:pt x="2427698" y="2445039"/>
                    <a:pt x="2173447" y="2455261"/>
                  </a:cubicBezTo>
                  <a:cubicBezTo>
                    <a:pt x="1919196" y="2465483"/>
                    <a:pt x="1804097" y="2469660"/>
                    <a:pt x="1603579" y="2455261"/>
                  </a:cubicBezTo>
                  <a:cubicBezTo>
                    <a:pt x="1403061" y="2440862"/>
                    <a:pt x="1254212" y="2431779"/>
                    <a:pt x="1080097" y="2455261"/>
                  </a:cubicBezTo>
                  <a:cubicBezTo>
                    <a:pt x="905982" y="2478743"/>
                    <a:pt x="423711" y="2503863"/>
                    <a:pt x="0" y="2455261"/>
                  </a:cubicBezTo>
                  <a:close/>
                </a:path>
                <a:path w="4638453" h="2455261" stroke="0" extrusionOk="0">
                  <a:moveTo>
                    <a:pt x="0" y="2455261"/>
                  </a:moveTo>
                  <a:cubicBezTo>
                    <a:pt x="131857" y="2324939"/>
                    <a:pt x="266692" y="2180054"/>
                    <a:pt x="440653" y="1988761"/>
                  </a:cubicBezTo>
                  <a:cubicBezTo>
                    <a:pt x="614614" y="1797468"/>
                    <a:pt x="718365" y="1714407"/>
                    <a:pt x="834922" y="1571367"/>
                  </a:cubicBezTo>
                  <a:cubicBezTo>
                    <a:pt x="951479" y="1428327"/>
                    <a:pt x="1217903" y="1146168"/>
                    <a:pt x="1345152" y="1031210"/>
                  </a:cubicBezTo>
                  <a:cubicBezTo>
                    <a:pt x="1472401" y="916252"/>
                    <a:pt x="1635474" y="731532"/>
                    <a:pt x="1785805" y="564710"/>
                  </a:cubicBezTo>
                  <a:cubicBezTo>
                    <a:pt x="1936136" y="397888"/>
                    <a:pt x="2179054" y="159118"/>
                    <a:pt x="2319227" y="0"/>
                  </a:cubicBezTo>
                  <a:cubicBezTo>
                    <a:pt x="2504643" y="233992"/>
                    <a:pt x="2664880" y="362006"/>
                    <a:pt x="2829457" y="540157"/>
                  </a:cubicBezTo>
                  <a:cubicBezTo>
                    <a:pt x="2994034" y="718308"/>
                    <a:pt x="3089145" y="801150"/>
                    <a:pt x="3293302" y="1031210"/>
                  </a:cubicBezTo>
                  <a:cubicBezTo>
                    <a:pt x="3497459" y="1261270"/>
                    <a:pt x="3538673" y="1288912"/>
                    <a:pt x="3757147" y="1522262"/>
                  </a:cubicBezTo>
                  <a:cubicBezTo>
                    <a:pt x="3975621" y="1755612"/>
                    <a:pt x="4059863" y="1814183"/>
                    <a:pt x="4174608" y="1964209"/>
                  </a:cubicBezTo>
                  <a:cubicBezTo>
                    <a:pt x="4289353" y="2114235"/>
                    <a:pt x="4508797" y="2307743"/>
                    <a:pt x="4638453" y="2455261"/>
                  </a:cubicBezTo>
                  <a:cubicBezTo>
                    <a:pt x="4404031" y="2454493"/>
                    <a:pt x="4200934" y="2483235"/>
                    <a:pt x="3975817" y="2455261"/>
                  </a:cubicBezTo>
                  <a:cubicBezTo>
                    <a:pt x="3750700" y="2427287"/>
                    <a:pt x="3625234" y="2480282"/>
                    <a:pt x="3359565" y="2455261"/>
                  </a:cubicBezTo>
                  <a:cubicBezTo>
                    <a:pt x="3093896" y="2430240"/>
                    <a:pt x="2916718" y="2437992"/>
                    <a:pt x="2604160" y="2455261"/>
                  </a:cubicBezTo>
                  <a:cubicBezTo>
                    <a:pt x="2291603" y="2472530"/>
                    <a:pt x="2195954" y="2482248"/>
                    <a:pt x="1848755" y="2455261"/>
                  </a:cubicBezTo>
                  <a:cubicBezTo>
                    <a:pt x="1501557" y="2428274"/>
                    <a:pt x="1508233" y="2478871"/>
                    <a:pt x="1278888" y="2455261"/>
                  </a:cubicBezTo>
                  <a:cubicBezTo>
                    <a:pt x="1049543" y="2431651"/>
                    <a:pt x="830187" y="2474261"/>
                    <a:pt x="616252" y="2455261"/>
                  </a:cubicBezTo>
                  <a:cubicBezTo>
                    <a:pt x="402317" y="2436261"/>
                    <a:pt x="205088" y="2425455"/>
                    <a:pt x="0" y="245526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triangl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8A00516-A880-E6A3-A979-7BAB40D70B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2453" y="4864852"/>
              <a:ext cx="345829" cy="241265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50F7738-3815-C627-AF49-0DA3B42F0D23}"/>
                </a:ext>
              </a:extLst>
            </p:cNvPr>
            <p:cNvCxnSpPr>
              <a:cxnSpLocks/>
            </p:cNvCxnSpPr>
            <p:nvPr/>
          </p:nvCxnSpPr>
          <p:spPr>
            <a:xfrm>
              <a:off x="3278282" y="4877516"/>
              <a:ext cx="76200" cy="228601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B33CB71-63EA-9D01-7629-C81CB884BD44}"/>
                </a:ext>
              </a:extLst>
            </p:cNvPr>
            <p:cNvCxnSpPr>
              <a:cxnSpLocks/>
            </p:cNvCxnSpPr>
            <p:nvPr/>
          </p:nvCxnSpPr>
          <p:spPr>
            <a:xfrm>
              <a:off x="3278282" y="4865792"/>
              <a:ext cx="521675" cy="246186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971A7D6-CED5-A9CA-2D21-01BFA3AB13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5121" y="4864852"/>
              <a:ext cx="345829" cy="241265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2CB8482-E10D-815B-C8EE-344025827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6978" y="4864852"/>
              <a:ext cx="791304" cy="253639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F017784-64CC-3291-D2EB-C77E8A61E537}"/>
                </a:ext>
              </a:extLst>
            </p:cNvPr>
            <p:cNvCxnSpPr>
              <a:cxnSpLocks/>
            </p:cNvCxnSpPr>
            <p:nvPr/>
          </p:nvCxnSpPr>
          <p:spPr>
            <a:xfrm>
              <a:off x="3282682" y="4865792"/>
              <a:ext cx="970082" cy="226142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CAA8FBB6-2387-82B9-22F0-8D99875B5427}"/>
                </a:ext>
              </a:extLst>
            </p:cNvPr>
            <p:cNvSpPr/>
            <p:nvPr/>
          </p:nvSpPr>
          <p:spPr>
            <a:xfrm>
              <a:off x="1917767" y="5178942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41AD572-8E51-71B6-346A-B130464FD61E}"/>
                </a:ext>
              </a:extLst>
            </p:cNvPr>
            <p:cNvSpPr/>
            <p:nvPr/>
          </p:nvSpPr>
          <p:spPr>
            <a:xfrm>
              <a:off x="2615779" y="5178942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EFDA01F-56C5-CF74-2928-09170E811C39}"/>
                </a:ext>
              </a:extLst>
            </p:cNvPr>
            <p:cNvSpPr/>
            <p:nvPr/>
          </p:nvSpPr>
          <p:spPr>
            <a:xfrm>
              <a:off x="3305242" y="5178942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930C1189-FDC0-6425-B04C-42C1AF9CFF13}"/>
                </a:ext>
              </a:extLst>
            </p:cNvPr>
            <p:cNvSpPr/>
            <p:nvPr/>
          </p:nvSpPr>
          <p:spPr>
            <a:xfrm>
              <a:off x="4005115" y="5178942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895A83F-E5EF-71E8-F380-7B0C88D984B3}"/>
                </a:ext>
              </a:extLst>
            </p:cNvPr>
            <p:cNvSpPr/>
            <p:nvPr/>
          </p:nvSpPr>
          <p:spPr>
            <a:xfrm>
              <a:off x="5703305" y="5207494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69EE0A25-D706-08A9-BBE3-050C2B21BBFF}"/>
                </a:ext>
              </a:extLst>
            </p:cNvPr>
            <p:cNvSpPr/>
            <p:nvPr/>
          </p:nvSpPr>
          <p:spPr>
            <a:xfrm>
              <a:off x="6435809" y="5211801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8527639-C381-F25B-C0F1-B9C112E4C810}"/>
                </a:ext>
              </a:extLst>
            </p:cNvPr>
            <p:cNvSpPr txBox="1"/>
            <p:nvPr/>
          </p:nvSpPr>
          <p:spPr>
            <a:xfrm>
              <a:off x="4858770" y="4975709"/>
              <a:ext cx="611268" cy="6997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...</a:t>
              </a:r>
            </a:p>
          </p:txBody>
        </p:sp>
        <p:sp>
          <p:nvSpPr>
            <p:cNvPr id="51" name="Buffer border">
              <a:extLst>
                <a:ext uri="{FF2B5EF4-FFF2-40B4-BE49-F238E27FC236}">
                  <a16:creationId xmlns:a16="http://schemas.microsoft.com/office/drawing/2014/main" id="{C8DBF238-0565-AD89-31B2-DCD2917CE82A}"/>
                </a:ext>
              </a:extLst>
            </p:cNvPr>
            <p:cNvSpPr/>
            <p:nvPr/>
          </p:nvSpPr>
          <p:spPr>
            <a:xfrm>
              <a:off x="2887387" y="1761509"/>
              <a:ext cx="4781550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9451A837-401D-4FE1-F3EE-961A731A88F0}"/>
                </a:ext>
              </a:extLst>
            </p:cNvPr>
            <p:cNvSpPr/>
            <p:nvPr/>
          </p:nvSpPr>
          <p:spPr>
            <a:xfrm>
              <a:off x="7168839" y="5207494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014BA1FB-9B4A-DBBC-9035-56E8E57E6391}"/>
                </a:ext>
              </a:extLst>
            </p:cNvPr>
            <p:cNvSpPr/>
            <p:nvPr/>
          </p:nvSpPr>
          <p:spPr>
            <a:xfrm>
              <a:off x="7901343" y="5207494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DDC9F9A-6B27-5DEB-9A61-05660547360C}"/>
                </a:ext>
              </a:extLst>
            </p:cNvPr>
            <p:cNvSpPr/>
            <p:nvPr/>
          </p:nvSpPr>
          <p:spPr>
            <a:xfrm>
              <a:off x="4666365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65354A86-CAF9-1BAC-01C1-54A48F0AD9B8}"/>
                </a:ext>
              </a:extLst>
            </p:cNvPr>
            <p:cNvSpPr/>
            <p:nvPr/>
          </p:nvSpPr>
          <p:spPr>
            <a:xfrm>
              <a:off x="5264242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4E7B3D29-4093-75C9-8B1F-34223DF902E4}"/>
                </a:ext>
              </a:extLst>
            </p:cNvPr>
            <p:cNvSpPr/>
            <p:nvPr/>
          </p:nvSpPr>
          <p:spPr>
            <a:xfrm>
              <a:off x="5862119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34DE8277-D5C6-EEEB-2C2E-1732C15E7C3D}"/>
                </a:ext>
              </a:extLst>
            </p:cNvPr>
            <p:cNvSpPr/>
            <p:nvPr/>
          </p:nvSpPr>
          <p:spPr>
            <a:xfrm>
              <a:off x="6459996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85304A8-9612-C704-75E5-9A5C04D93BE9}"/>
                </a:ext>
              </a:extLst>
            </p:cNvPr>
            <p:cNvSpPr/>
            <p:nvPr/>
          </p:nvSpPr>
          <p:spPr>
            <a:xfrm>
              <a:off x="7057873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DBF6A5C-A00C-5EA1-3179-B13BE4AAC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7111" y="1685309"/>
              <a:ext cx="127000" cy="6096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4FC5E27-736C-0DEB-C39F-3166921E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14757" y="1628159"/>
              <a:ext cx="127000" cy="6096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EB889AE-DBAB-8B5F-855E-208FF83AC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12634" y="1628159"/>
              <a:ext cx="127000" cy="6096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E7129C0-EE83-C89C-6852-33ADE6C82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7376" y="1591524"/>
              <a:ext cx="127000" cy="6096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CF5A40D-3290-BFC3-2D60-8F6A5715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5485" y="1551226"/>
              <a:ext cx="127000" cy="6096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D10BE9F-0EEA-F96F-0CBC-08A482EE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96495" y="1622298"/>
              <a:ext cx="127000" cy="6096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BA596B6-8837-AD69-C608-7EE416B03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5375" y="1622298"/>
              <a:ext cx="127000" cy="609600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7AAD843-4B52-E457-EAC4-A1CBA5B40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2314" y="4862065"/>
              <a:ext cx="791304" cy="253639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0B2A759-8907-6EDE-A735-5A70296C80DA}"/>
                </a:ext>
              </a:extLst>
            </p:cNvPr>
            <p:cNvCxnSpPr>
              <a:cxnSpLocks/>
            </p:cNvCxnSpPr>
            <p:nvPr/>
          </p:nvCxnSpPr>
          <p:spPr>
            <a:xfrm>
              <a:off x="7050950" y="4862065"/>
              <a:ext cx="296219" cy="231098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A986B0D-E3F7-DF53-814C-2C5E2EFAE6C2}"/>
                </a:ext>
              </a:extLst>
            </p:cNvPr>
            <p:cNvCxnSpPr>
              <a:cxnSpLocks/>
            </p:cNvCxnSpPr>
            <p:nvPr/>
          </p:nvCxnSpPr>
          <p:spPr>
            <a:xfrm>
              <a:off x="7057873" y="4862065"/>
              <a:ext cx="895280" cy="227290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2FEED39-1A0A-D850-E86B-6D854F46967F}"/>
                </a:ext>
              </a:extLst>
            </p:cNvPr>
            <p:cNvCxnSpPr>
              <a:cxnSpLocks/>
            </p:cNvCxnSpPr>
            <p:nvPr/>
          </p:nvCxnSpPr>
          <p:spPr>
            <a:xfrm>
              <a:off x="7069233" y="4864852"/>
              <a:ext cx="1608475" cy="149600"/>
            </a:xfrm>
            <a:prstGeom prst="straightConnector1">
              <a:avLst/>
            </a:prstGeom>
            <a:noFill/>
            <a:ln w="12700" cap="flat">
              <a:solidFill>
                <a:schemeClr val="accent6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246A6A6-14B6-EE19-972B-2031203A4DC0}"/>
                </a:ext>
              </a:extLst>
            </p:cNvPr>
            <p:cNvSpPr txBox="1"/>
            <p:nvPr/>
          </p:nvSpPr>
          <p:spPr>
            <a:xfrm>
              <a:off x="4593683" y="3566677"/>
              <a:ext cx="1321835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uFillTx/>
                  <a:latin typeface="Monaco" pitchFamily="2" charset="77"/>
                  <a:sym typeface="Lucida Grande"/>
                </a:rPr>
                <a:t>B</a:t>
              </a:r>
              <a:r>
                <a:rPr kumimoji="0" lang="en-US" sz="2400" b="0" i="0" u="none" strike="noStrike" cap="none" spc="0" normalizeH="0" baseline="30000" dirty="0">
                  <a:ln>
                    <a:noFill/>
                  </a:ln>
                  <a:solidFill>
                    <a:schemeClr val="bg1"/>
                  </a:solidFill>
                  <a:uFillTx/>
                  <a:latin typeface="Monaco" pitchFamily="2" charset="77"/>
                  <a:sym typeface="Lucida Grande"/>
                </a:rPr>
                <a:t>+</a:t>
              </a:r>
              <a:r>
                <a:rPr kumimoji="0" lang="en-US" sz="2400" b="0" i="0" u="none" strike="noStrike" cap="none" spc="0" normalizeH="0" dirty="0">
                  <a:ln>
                    <a:noFill/>
                  </a:ln>
                  <a:solidFill>
                    <a:schemeClr val="bg1"/>
                  </a:solidFill>
                  <a:uFillTx/>
                  <a:latin typeface="Monaco" pitchFamily="2" charset="77"/>
                  <a:sym typeface="Lucida Grande"/>
                </a:rPr>
                <a:t>-tree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Monaco" pitchFamily="2" charset="77"/>
                <a:sym typeface="Lucida Grande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706D79B4-50E7-A9D6-3B9D-FA0AA9FF0115}"/>
                </a:ext>
              </a:extLst>
            </p:cNvPr>
            <p:cNvSpPr/>
            <p:nvPr/>
          </p:nvSpPr>
          <p:spPr>
            <a:xfrm>
              <a:off x="8555766" y="5125415"/>
              <a:ext cx="744184" cy="512485"/>
            </a:xfrm>
            <a:custGeom>
              <a:avLst/>
              <a:gdLst>
                <a:gd name="connsiteX0" fmla="*/ 0 w 744184"/>
                <a:gd name="connsiteY0" fmla="*/ 85416 h 512485"/>
                <a:gd name="connsiteX1" fmla="*/ 85416 w 744184"/>
                <a:gd name="connsiteY1" fmla="*/ 0 h 512485"/>
                <a:gd name="connsiteX2" fmla="*/ 658768 w 744184"/>
                <a:gd name="connsiteY2" fmla="*/ 0 h 512485"/>
                <a:gd name="connsiteX3" fmla="*/ 744184 w 744184"/>
                <a:gd name="connsiteY3" fmla="*/ 85416 h 512485"/>
                <a:gd name="connsiteX4" fmla="*/ 744184 w 744184"/>
                <a:gd name="connsiteY4" fmla="*/ 427069 h 512485"/>
                <a:gd name="connsiteX5" fmla="*/ 658768 w 744184"/>
                <a:gd name="connsiteY5" fmla="*/ 512485 h 512485"/>
                <a:gd name="connsiteX6" fmla="*/ 85416 w 744184"/>
                <a:gd name="connsiteY6" fmla="*/ 512485 h 512485"/>
                <a:gd name="connsiteX7" fmla="*/ 0 w 744184"/>
                <a:gd name="connsiteY7" fmla="*/ 427069 h 512485"/>
                <a:gd name="connsiteX8" fmla="*/ 0 w 744184"/>
                <a:gd name="connsiteY8" fmla="*/ 85416 h 512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4184" h="512485" extrusionOk="0">
                  <a:moveTo>
                    <a:pt x="0" y="85416"/>
                  </a:moveTo>
                  <a:cubicBezTo>
                    <a:pt x="-6441" y="34269"/>
                    <a:pt x="25744" y="4691"/>
                    <a:pt x="85416" y="0"/>
                  </a:cubicBezTo>
                  <a:cubicBezTo>
                    <a:pt x="299889" y="-23069"/>
                    <a:pt x="385634" y="638"/>
                    <a:pt x="658768" y="0"/>
                  </a:cubicBezTo>
                  <a:cubicBezTo>
                    <a:pt x="695938" y="-7609"/>
                    <a:pt x="741384" y="43990"/>
                    <a:pt x="744184" y="85416"/>
                  </a:cubicBezTo>
                  <a:cubicBezTo>
                    <a:pt x="758807" y="196065"/>
                    <a:pt x="706852" y="313389"/>
                    <a:pt x="744184" y="427069"/>
                  </a:cubicBezTo>
                  <a:cubicBezTo>
                    <a:pt x="746158" y="470182"/>
                    <a:pt x="700222" y="511609"/>
                    <a:pt x="658768" y="512485"/>
                  </a:cubicBezTo>
                  <a:cubicBezTo>
                    <a:pt x="418754" y="513995"/>
                    <a:pt x="247287" y="473918"/>
                    <a:pt x="85416" y="512485"/>
                  </a:cubicBezTo>
                  <a:cubicBezTo>
                    <a:pt x="33219" y="520794"/>
                    <a:pt x="-8119" y="464827"/>
                    <a:pt x="0" y="427069"/>
                  </a:cubicBezTo>
                  <a:cubicBezTo>
                    <a:pt x="-15458" y="308340"/>
                    <a:pt x="20207" y="177073"/>
                    <a:pt x="0" y="85416"/>
                  </a:cubicBezTo>
                  <a:close/>
                </a:path>
              </a:pathLst>
            </a:custGeom>
            <a:noFill/>
            <a:ln w="38100" cap="rnd" cmpd="sng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25400" dir="5400000" algn="ctr" rotWithShape="0">
                <a:schemeClr val="accent3">
                  <a:lumMod val="50000"/>
                  <a:alpha val="9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4889DCE0-7B2F-925B-AC0F-8B9556F9C5D5}"/>
                </a:ext>
              </a:extLst>
            </p:cNvPr>
            <p:cNvSpPr/>
            <p:nvPr/>
          </p:nvSpPr>
          <p:spPr>
            <a:xfrm>
              <a:off x="2856210" y="1677312"/>
              <a:ext cx="3077224" cy="481000"/>
            </a:xfrm>
            <a:custGeom>
              <a:avLst/>
              <a:gdLst>
                <a:gd name="connsiteX0" fmla="*/ 0 w 3077224"/>
                <a:gd name="connsiteY0" fmla="*/ 80168 h 481000"/>
                <a:gd name="connsiteX1" fmla="*/ 80168 w 3077224"/>
                <a:gd name="connsiteY1" fmla="*/ 0 h 481000"/>
                <a:gd name="connsiteX2" fmla="*/ 605208 w 3077224"/>
                <a:gd name="connsiteY2" fmla="*/ 0 h 481000"/>
                <a:gd name="connsiteX3" fmla="*/ 1188585 w 3077224"/>
                <a:gd name="connsiteY3" fmla="*/ 0 h 481000"/>
                <a:gd name="connsiteX4" fmla="*/ 1713625 w 3077224"/>
                <a:gd name="connsiteY4" fmla="*/ 0 h 481000"/>
                <a:gd name="connsiteX5" fmla="*/ 2297003 w 3077224"/>
                <a:gd name="connsiteY5" fmla="*/ 0 h 481000"/>
                <a:gd name="connsiteX6" fmla="*/ 2997056 w 3077224"/>
                <a:gd name="connsiteY6" fmla="*/ 0 h 481000"/>
                <a:gd name="connsiteX7" fmla="*/ 3077224 w 3077224"/>
                <a:gd name="connsiteY7" fmla="*/ 80168 h 481000"/>
                <a:gd name="connsiteX8" fmla="*/ 3077224 w 3077224"/>
                <a:gd name="connsiteY8" fmla="*/ 400832 h 481000"/>
                <a:gd name="connsiteX9" fmla="*/ 2997056 w 3077224"/>
                <a:gd name="connsiteY9" fmla="*/ 481000 h 481000"/>
                <a:gd name="connsiteX10" fmla="*/ 2442847 w 3077224"/>
                <a:gd name="connsiteY10" fmla="*/ 481000 h 481000"/>
                <a:gd name="connsiteX11" fmla="*/ 1946976 w 3077224"/>
                <a:gd name="connsiteY11" fmla="*/ 481000 h 481000"/>
                <a:gd name="connsiteX12" fmla="*/ 1334430 w 3077224"/>
                <a:gd name="connsiteY12" fmla="*/ 481000 h 481000"/>
                <a:gd name="connsiteX13" fmla="*/ 809390 w 3077224"/>
                <a:gd name="connsiteY13" fmla="*/ 481000 h 481000"/>
                <a:gd name="connsiteX14" fmla="*/ 80168 w 3077224"/>
                <a:gd name="connsiteY14" fmla="*/ 481000 h 481000"/>
                <a:gd name="connsiteX15" fmla="*/ 0 w 3077224"/>
                <a:gd name="connsiteY15" fmla="*/ 400832 h 481000"/>
                <a:gd name="connsiteX16" fmla="*/ 0 w 3077224"/>
                <a:gd name="connsiteY16" fmla="*/ 80168 h 4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77224" h="481000" fill="none" extrusionOk="0">
                  <a:moveTo>
                    <a:pt x="0" y="80168"/>
                  </a:moveTo>
                  <a:cubicBezTo>
                    <a:pt x="-4252" y="43495"/>
                    <a:pt x="41083" y="3857"/>
                    <a:pt x="80168" y="0"/>
                  </a:cubicBezTo>
                  <a:cubicBezTo>
                    <a:pt x="291972" y="-4473"/>
                    <a:pt x="495251" y="45133"/>
                    <a:pt x="605208" y="0"/>
                  </a:cubicBezTo>
                  <a:cubicBezTo>
                    <a:pt x="715165" y="-45133"/>
                    <a:pt x="906790" y="7236"/>
                    <a:pt x="1188585" y="0"/>
                  </a:cubicBezTo>
                  <a:cubicBezTo>
                    <a:pt x="1470380" y="-7236"/>
                    <a:pt x="1556508" y="19910"/>
                    <a:pt x="1713625" y="0"/>
                  </a:cubicBezTo>
                  <a:cubicBezTo>
                    <a:pt x="1870742" y="-19910"/>
                    <a:pt x="2160844" y="47887"/>
                    <a:pt x="2297003" y="0"/>
                  </a:cubicBezTo>
                  <a:cubicBezTo>
                    <a:pt x="2433162" y="-47887"/>
                    <a:pt x="2734727" y="46267"/>
                    <a:pt x="2997056" y="0"/>
                  </a:cubicBezTo>
                  <a:cubicBezTo>
                    <a:pt x="3042692" y="-4181"/>
                    <a:pt x="3082994" y="42131"/>
                    <a:pt x="3077224" y="80168"/>
                  </a:cubicBezTo>
                  <a:cubicBezTo>
                    <a:pt x="3088145" y="196498"/>
                    <a:pt x="3042526" y="242128"/>
                    <a:pt x="3077224" y="400832"/>
                  </a:cubicBezTo>
                  <a:cubicBezTo>
                    <a:pt x="3077000" y="440460"/>
                    <a:pt x="3046228" y="484085"/>
                    <a:pt x="2997056" y="481000"/>
                  </a:cubicBezTo>
                  <a:cubicBezTo>
                    <a:pt x="2763321" y="522928"/>
                    <a:pt x="2706478" y="443144"/>
                    <a:pt x="2442847" y="481000"/>
                  </a:cubicBezTo>
                  <a:cubicBezTo>
                    <a:pt x="2179216" y="518856"/>
                    <a:pt x="2160480" y="444789"/>
                    <a:pt x="1946976" y="481000"/>
                  </a:cubicBezTo>
                  <a:cubicBezTo>
                    <a:pt x="1733472" y="517211"/>
                    <a:pt x="1472748" y="431424"/>
                    <a:pt x="1334430" y="481000"/>
                  </a:cubicBezTo>
                  <a:cubicBezTo>
                    <a:pt x="1196112" y="530576"/>
                    <a:pt x="992014" y="418847"/>
                    <a:pt x="809390" y="481000"/>
                  </a:cubicBezTo>
                  <a:cubicBezTo>
                    <a:pt x="626766" y="543153"/>
                    <a:pt x="372585" y="398494"/>
                    <a:pt x="80168" y="481000"/>
                  </a:cubicBezTo>
                  <a:cubicBezTo>
                    <a:pt x="36750" y="477256"/>
                    <a:pt x="-8147" y="444845"/>
                    <a:pt x="0" y="400832"/>
                  </a:cubicBezTo>
                  <a:cubicBezTo>
                    <a:pt x="-13516" y="259408"/>
                    <a:pt x="7401" y="196849"/>
                    <a:pt x="0" y="80168"/>
                  </a:cubicBezTo>
                  <a:close/>
                </a:path>
                <a:path w="3077224" h="481000" stroke="0" extrusionOk="0">
                  <a:moveTo>
                    <a:pt x="0" y="80168"/>
                  </a:moveTo>
                  <a:cubicBezTo>
                    <a:pt x="-5191" y="32690"/>
                    <a:pt x="30850" y="1892"/>
                    <a:pt x="80168" y="0"/>
                  </a:cubicBezTo>
                  <a:cubicBezTo>
                    <a:pt x="260992" y="-36546"/>
                    <a:pt x="444602" y="51330"/>
                    <a:pt x="721883" y="0"/>
                  </a:cubicBezTo>
                  <a:cubicBezTo>
                    <a:pt x="999164" y="-51330"/>
                    <a:pt x="1020918" y="28494"/>
                    <a:pt x="1276092" y="0"/>
                  </a:cubicBezTo>
                  <a:cubicBezTo>
                    <a:pt x="1531266" y="-28494"/>
                    <a:pt x="1675054" y="46534"/>
                    <a:pt x="1801132" y="0"/>
                  </a:cubicBezTo>
                  <a:cubicBezTo>
                    <a:pt x="1927210" y="-46534"/>
                    <a:pt x="2252217" y="65120"/>
                    <a:pt x="2413678" y="0"/>
                  </a:cubicBezTo>
                  <a:cubicBezTo>
                    <a:pt x="2575139" y="-65120"/>
                    <a:pt x="2794689" y="39083"/>
                    <a:pt x="2997056" y="0"/>
                  </a:cubicBezTo>
                  <a:cubicBezTo>
                    <a:pt x="3045789" y="-7253"/>
                    <a:pt x="3069454" y="42720"/>
                    <a:pt x="3077224" y="80168"/>
                  </a:cubicBezTo>
                  <a:cubicBezTo>
                    <a:pt x="3113459" y="223093"/>
                    <a:pt x="3060349" y="277401"/>
                    <a:pt x="3077224" y="400832"/>
                  </a:cubicBezTo>
                  <a:cubicBezTo>
                    <a:pt x="3083646" y="446652"/>
                    <a:pt x="3029628" y="479107"/>
                    <a:pt x="2997056" y="481000"/>
                  </a:cubicBezTo>
                  <a:cubicBezTo>
                    <a:pt x="2731003" y="507127"/>
                    <a:pt x="2570781" y="455209"/>
                    <a:pt x="2413678" y="481000"/>
                  </a:cubicBezTo>
                  <a:cubicBezTo>
                    <a:pt x="2256575" y="506791"/>
                    <a:pt x="2016152" y="420877"/>
                    <a:pt x="1859470" y="481000"/>
                  </a:cubicBezTo>
                  <a:cubicBezTo>
                    <a:pt x="1702788" y="541123"/>
                    <a:pt x="1462816" y="420902"/>
                    <a:pt x="1217754" y="481000"/>
                  </a:cubicBezTo>
                  <a:cubicBezTo>
                    <a:pt x="972692" y="541098"/>
                    <a:pt x="716186" y="473547"/>
                    <a:pt x="576039" y="481000"/>
                  </a:cubicBezTo>
                  <a:cubicBezTo>
                    <a:pt x="435892" y="488453"/>
                    <a:pt x="294845" y="468299"/>
                    <a:pt x="80168" y="481000"/>
                  </a:cubicBezTo>
                  <a:cubicBezTo>
                    <a:pt x="30063" y="475508"/>
                    <a:pt x="-4776" y="437968"/>
                    <a:pt x="0" y="400832"/>
                  </a:cubicBezTo>
                  <a:cubicBezTo>
                    <a:pt x="-19610" y="279015"/>
                    <a:pt x="8569" y="180741"/>
                    <a:pt x="0" y="801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25358"/>
              </a:schemeClr>
            </a:solidFill>
            <a:ln w="25400" cap="rnd" cmpd="sng">
              <a:solidFill>
                <a:schemeClr val="accent6">
                  <a:lumMod val="75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25400" dir="5400000" algn="ctr" rotWithShape="0">
                <a:schemeClr val="accent3">
                  <a:lumMod val="50000"/>
                  <a:alpha val="9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25D55C69-EA78-CD69-FEF5-DF8CC4469E1E}"/>
                </a:ext>
              </a:extLst>
            </p:cNvPr>
            <p:cNvSpPr/>
            <p:nvPr/>
          </p:nvSpPr>
          <p:spPr>
            <a:xfrm>
              <a:off x="2804858" y="1611402"/>
              <a:ext cx="3191585" cy="609599"/>
            </a:xfrm>
            <a:custGeom>
              <a:avLst/>
              <a:gdLst>
                <a:gd name="connsiteX0" fmla="*/ 0 w 3191585"/>
                <a:gd name="connsiteY0" fmla="*/ 101602 h 609599"/>
                <a:gd name="connsiteX1" fmla="*/ 101602 w 3191585"/>
                <a:gd name="connsiteY1" fmla="*/ 0 h 609599"/>
                <a:gd name="connsiteX2" fmla="*/ 639511 w 3191585"/>
                <a:gd name="connsiteY2" fmla="*/ 0 h 609599"/>
                <a:gd name="connsiteX3" fmla="*/ 1237187 w 3191585"/>
                <a:gd name="connsiteY3" fmla="*/ 0 h 609599"/>
                <a:gd name="connsiteX4" fmla="*/ 1775095 w 3191585"/>
                <a:gd name="connsiteY4" fmla="*/ 0 h 609599"/>
                <a:gd name="connsiteX5" fmla="*/ 2372772 w 3191585"/>
                <a:gd name="connsiteY5" fmla="*/ 0 h 609599"/>
                <a:gd name="connsiteX6" fmla="*/ 3089983 w 3191585"/>
                <a:gd name="connsiteY6" fmla="*/ 0 h 609599"/>
                <a:gd name="connsiteX7" fmla="*/ 3191585 w 3191585"/>
                <a:gd name="connsiteY7" fmla="*/ 101602 h 609599"/>
                <a:gd name="connsiteX8" fmla="*/ 3191585 w 3191585"/>
                <a:gd name="connsiteY8" fmla="*/ 507997 h 609599"/>
                <a:gd name="connsiteX9" fmla="*/ 3089983 w 3191585"/>
                <a:gd name="connsiteY9" fmla="*/ 609599 h 609599"/>
                <a:gd name="connsiteX10" fmla="*/ 2522191 w 3191585"/>
                <a:gd name="connsiteY10" fmla="*/ 609599 h 609599"/>
                <a:gd name="connsiteX11" fmla="*/ 2014166 w 3191585"/>
                <a:gd name="connsiteY11" fmla="*/ 609599 h 609599"/>
                <a:gd name="connsiteX12" fmla="*/ 1386606 w 3191585"/>
                <a:gd name="connsiteY12" fmla="*/ 609599 h 609599"/>
                <a:gd name="connsiteX13" fmla="*/ 848697 w 3191585"/>
                <a:gd name="connsiteY13" fmla="*/ 609599 h 609599"/>
                <a:gd name="connsiteX14" fmla="*/ 101602 w 3191585"/>
                <a:gd name="connsiteY14" fmla="*/ 609599 h 609599"/>
                <a:gd name="connsiteX15" fmla="*/ 0 w 3191585"/>
                <a:gd name="connsiteY15" fmla="*/ 507997 h 609599"/>
                <a:gd name="connsiteX16" fmla="*/ 0 w 3191585"/>
                <a:gd name="connsiteY16" fmla="*/ 101602 h 60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91585" h="609599" fill="none" extrusionOk="0">
                  <a:moveTo>
                    <a:pt x="0" y="101602"/>
                  </a:moveTo>
                  <a:cubicBezTo>
                    <a:pt x="-4100" y="52819"/>
                    <a:pt x="50387" y="3639"/>
                    <a:pt x="101602" y="0"/>
                  </a:cubicBezTo>
                  <a:cubicBezTo>
                    <a:pt x="356945" y="-31274"/>
                    <a:pt x="510711" y="16029"/>
                    <a:pt x="639511" y="0"/>
                  </a:cubicBezTo>
                  <a:cubicBezTo>
                    <a:pt x="768311" y="-16029"/>
                    <a:pt x="1091332" y="30193"/>
                    <a:pt x="1237187" y="0"/>
                  </a:cubicBezTo>
                  <a:cubicBezTo>
                    <a:pt x="1383042" y="-30193"/>
                    <a:pt x="1578789" y="42329"/>
                    <a:pt x="1775095" y="0"/>
                  </a:cubicBezTo>
                  <a:cubicBezTo>
                    <a:pt x="1971401" y="-42329"/>
                    <a:pt x="2244333" y="23281"/>
                    <a:pt x="2372772" y="0"/>
                  </a:cubicBezTo>
                  <a:cubicBezTo>
                    <a:pt x="2501211" y="-23281"/>
                    <a:pt x="2810700" y="68059"/>
                    <a:pt x="3089983" y="0"/>
                  </a:cubicBezTo>
                  <a:cubicBezTo>
                    <a:pt x="3148510" y="-7426"/>
                    <a:pt x="3198053" y="52482"/>
                    <a:pt x="3191585" y="101602"/>
                  </a:cubicBezTo>
                  <a:cubicBezTo>
                    <a:pt x="3225290" y="209817"/>
                    <a:pt x="3168011" y="351792"/>
                    <a:pt x="3191585" y="507997"/>
                  </a:cubicBezTo>
                  <a:cubicBezTo>
                    <a:pt x="3191355" y="559345"/>
                    <a:pt x="3147720" y="610622"/>
                    <a:pt x="3089983" y="609599"/>
                  </a:cubicBezTo>
                  <a:cubicBezTo>
                    <a:pt x="2949297" y="617798"/>
                    <a:pt x="2798760" y="588593"/>
                    <a:pt x="2522191" y="609599"/>
                  </a:cubicBezTo>
                  <a:cubicBezTo>
                    <a:pt x="2245622" y="630605"/>
                    <a:pt x="2142658" y="561688"/>
                    <a:pt x="2014166" y="609599"/>
                  </a:cubicBezTo>
                  <a:cubicBezTo>
                    <a:pt x="1885674" y="657510"/>
                    <a:pt x="1533054" y="585682"/>
                    <a:pt x="1386606" y="609599"/>
                  </a:cubicBezTo>
                  <a:cubicBezTo>
                    <a:pt x="1240158" y="633516"/>
                    <a:pt x="1032661" y="606671"/>
                    <a:pt x="848697" y="609599"/>
                  </a:cubicBezTo>
                  <a:cubicBezTo>
                    <a:pt x="664733" y="612527"/>
                    <a:pt x="255253" y="563947"/>
                    <a:pt x="101602" y="609599"/>
                  </a:cubicBezTo>
                  <a:cubicBezTo>
                    <a:pt x="46196" y="606513"/>
                    <a:pt x="-12452" y="563709"/>
                    <a:pt x="0" y="507997"/>
                  </a:cubicBezTo>
                  <a:cubicBezTo>
                    <a:pt x="-22619" y="370101"/>
                    <a:pt x="38649" y="220254"/>
                    <a:pt x="0" y="101602"/>
                  </a:cubicBezTo>
                  <a:close/>
                </a:path>
                <a:path w="3191585" h="609599" stroke="0" extrusionOk="0">
                  <a:moveTo>
                    <a:pt x="0" y="101602"/>
                  </a:moveTo>
                  <a:cubicBezTo>
                    <a:pt x="-4306" y="42833"/>
                    <a:pt x="37618" y="2954"/>
                    <a:pt x="101602" y="0"/>
                  </a:cubicBezTo>
                  <a:cubicBezTo>
                    <a:pt x="305826" y="-73506"/>
                    <a:pt x="446670" y="4940"/>
                    <a:pt x="759046" y="0"/>
                  </a:cubicBezTo>
                  <a:cubicBezTo>
                    <a:pt x="1071422" y="-4940"/>
                    <a:pt x="1155065" y="63039"/>
                    <a:pt x="1326838" y="0"/>
                  </a:cubicBezTo>
                  <a:cubicBezTo>
                    <a:pt x="1498611" y="-63039"/>
                    <a:pt x="1634941" y="47542"/>
                    <a:pt x="1864747" y="0"/>
                  </a:cubicBezTo>
                  <a:cubicBezTo>
                    <a:pt x="2094553" y="-47542"/>
                    <a:pt x="2321076" y="72328"/>
                    <a:pt x="2492307" y="0"/>
                  </a:cubicBezTo>
                  <a:cubicBezTo>
                    <a:pt x="2663538" y="-72328"/>
                    <a:pt x="2853193" y="4793"/>
                    <a:pt x="3089983" y="0"/>
                  </a:cubicBezTo>
                  <a:cubicBezTo>
                    <a:pt x="3147959" y="-3032"/>
                    <a:pt x="3181028" y="54766"/>
                    <a:pt x="3191585" y="101602"/>
                  </a:cubicBezTo>
                  <a:cubicBezTo>
                    <a:pt x="3195422" y="292124"/>
                    <a:pt x="3160864" y="422549"/>
                    <a:pt x="3191585" y="507997"/>
                  </a:cubicBezTo>
                  <a:cubicBezTo>
                    <a:pt x="3199448" y="566001"/>
                    <a:pt x="3133171" y="607508"/>
                    <a:pt x="3089983" y="609599"/>
                  </a:cubicBezTo>
                  <a:cubicBezTo>
                    <a:pt x="2903221" y="620954"/>
                    <a:pt x="2662034" y="564663"/>
                    <a:pt x="2492307" y="609599"/>
                  </a:cubicBezTo>
                  <a:cubicBezTo>
                    <a:pt x="2322580" y="654535"/>
                    <a:pt x="2149126" y="558495"/>
                    <a:pt x="1924514" y="609599"/>
                  </a:cubicBezTo>
                  <a:cubicBezTo>
                    <a:pt x="1699902" y="660703"/>
                    <a:pt x="1517546" y="587798"/>
                    <a:pt x="1267071" y="609599"/>
                  </a:cubicBezTo>
                  <a:cubicBezTo>
                    <a:pt x="1016596" y="631400"/>
                    <a:pt x="837856" y="533299"/>
                    <a:pt x="609627" y="609599"/>
                  </a:cubicBezTo>
                  <a:cubicBezTo>
                    <a:pt x="381398" y="685899"/>
                    <a:pt x="223243" y="581382"/>
                    <a:pt x="101602" y="609599"/>
                  </a:cubicBezTo>
                  <a:cubicBezTo>
                    <a:pt x="39037" y="603520"/>
                    <a:pt x="-6281" y="554721"/>
                    <a:pt x="0" y="507997"/>
                  </a:cubicBezTo>
                  <a:cubicBezTo>
                    <a:pt x="-37679" y="330325"/>
                    <a:pt x="8554" y="212412"/>
                    <a:pt x="0" y="101602"/>
                  </a:cubicBezTo>
                  <a:close/>
                </a:path>
              </a:pathLst>
            </a:custGeom>
            <a:solidFill>
              <a:srgbClr val="0070C0">
                <a:alpha val="25358"/>
              </a:srgbClr>
            </a:solidFill>
            <a:ln w="38100" cap="rnd" cmpd="sng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25400" dir="5400000" algn="ctr" rotWithShape="0">
                <a:schemeClr val="accent3">
                  <a:lumMod val="50000"/>
                  <a:alpha val="9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28C82525-7116-73EB-9E82-EF95E929686D}"/>
                </a:ext>
              </a:extLst>
            </p:cNvPr>
            <p:cNvSpPr/>
            <p:nvPr/>
          </p:nvSpPr>
          <p:spPr>
            <a:xfrm>
              <a:off x="8633847" y="5207494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D47A98-38B3-485D-7EEC-66BAB3A97B15}"/>
              </a:ext>
            </a:extLst>
          </p:cNvPr>
          <p:cNvGrpSpPr/>
          <p:nvPr/>
        </p:nvGrpSpPr>
        <p:grpSpPr>
          <a:xfrm>
            <a:off x="4659812" y="3663460"/>
            <a:ext cx="3036458" cy="461663"/>
            <a:chOff x="8169120" y="1221848"/>
            <a:chExt cx="3036458" cy="461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2FE3B0-8B86-16EB-730E-8650B4C22C33}"/>
                </a:ext>
              </a:extLst>
            </p:cNvPr>
            <p:cNvSpPr txBox="1"/>
            <p:nvPr/>
          </p:nvSpPr>
          <p:spPr>
            <a:xfrm>
              <a:off x="8484321" y="1250453"/>
              <a:ext cx="2721257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In-memory buffering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A12F07-4B13-43B0-F553-046999A0DD87}"/>
                </a:ext>
              </a:extLst>
            </p:cNvPr>
            <p:cNvSpPr txBox="1"/>
            <p:nvPr/>
          </p:nvSpPr>
          <p:spPr>
            <a:xfrm>
              <a:off x="8169120" y="1221848"/>
              <a:ext cx="32797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✓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602B8E-7E95-6C23-4971-6E9612BA95C9}"/>
              </a:ext>
            </a:extLst>
          </p:cNvPr>
          <p:cNvGrpSpPr/>
          <p:nvPr/>
        </p:nvGrpSpPr>
        <p:grpSpPr>
          <a:xfrm>
            <a:off x="4656465" y="4273059"/>
            <a:ext cx="3759359" cy="461663"/>
            <a:chOff x="8005134" y="1733361"/>
            <a:chExt cx="3759359" cy="461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09A8C2F-EDC3-F729-1B3E-08D3AF6F9EDE}"/>
                </a:ext>
              </a:extLst>
            </p:cNvPr>
            <p:cNvSpPr txBox="1"/>
            <p:nvPr/>
          </p:nvSpPr>
          <p:spPr>
            <a:xfrm>
              <a:off x="8333106" y="1768487"/>
              <a:ext cx="3431387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Opportunistic bulk loading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594A57-D30C-064D-EE40-0E989882A4EC}"/>
                </a:ext>
              </a:extLst>
            </p:cNvPr>
            <p:cNvSpPr txBox="1"/>
            <p:nvPr/>
          </p:nvSpPr>
          <p:spPr>
            <a:xfrm>
              <a:off x="8005134" y="1733361"/>
              <a:ext cx="32797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✓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B5E726-8141-0D72-5BFE-98F7902E8560}"/>
              </a:ext>
            </a:extLst>
          </p:cNvPr>
          <p:cNvGrpSpPr/>
          <p:nvPr/>
        </p:nvGrpSpPr>
        <p:grpSpPr>
          <a:xfrm>
            <a:off x="4656465" y="4882658"/>
            <a:ext cx="3549365" cy="461663"/>
            <a:chOff x="8005134" y="1733361"/>
            <a:chExt cx="3549365" cy="4616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84633C-0D31-12B8-FD97-C461632D1231}"/>
                </a:ext>
              </a:extLst>
            </p:cNvPr>
            <p:cNvSpPr txBox="1"/>
            <p:nvPr/>
          </p:nvSpPr>
          <p:spPr>
            <a:xfrm>
              <a:off x="8333106" y="1756600"/>
              <a:ext cx="3221393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Sortedness</a:t>
              </a: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-adaptiveness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C4E5A7-E258-DDB6-CC61-71A4B1413BAD}"/>
                </a:ext>
              </a:extLst>
            </p:cNvPr>
            <p:cNvSpPr txBox="1"/>
            <p:nvPr/>
          </p:nvSpPr>
          <p:spPr>
            <a:xfrm>
              <a:off x="8005134" y="1733361"/>
              <a:ext cx="32797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✓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8C2D49-8C53-B847-C344-1C284CC83B91}"/>
              </a:ext>
            </a:extLst>
          </p:cNvPr>
          <p:cNvGrpSpPr/>
          <p:nvPr/>
        </p:nvGrpSpPr>
        <p:grpSpPr>
          <a:xfrm>
            <a:off x="4656465" y="5492258"/>
            <a:ext cx="3564597" cy="461663"/>
            <a:chOff x="8005134" y="1733361"/>
            <a:chExt cx="3564597" cy="46166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8D6206-810F-EE02-487B-94AC82796BB0}"/>
                </a:ext>
              </a:extLst>
            </p:cNvPr>
            <p:cNvSpPr txBox="1"/>
            <p:nvPr/>
          </p:nvSpPr>
          <p:spPr>
            <a:xfrm>
              <a:off x="8317881" y="1756600"/>
              <a:ext cx="3251850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Better memory utilization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08B585-1F47-9948-7EB1-3B0C64A41C39}"/>
                </a:ext>
              </a:extLst>
            </p:cNvPr>
            <p:cNvSpPr txBox="1"/>
            <p:nvPr/>
          </p:nvSpPr>
          <p:spPr>
            <a:xfrm>
              <a:off x="8005134" y="1733361"/>
              <a:ext cx="32797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✓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596A4-6E38-F1AF-CAC4-27D51060A2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97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FAE21E-0CBF-DE0E-1AF8-4B227BFB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984" y="-26500"/>
            <a:ext cx="8940800" cy="2852737"/>
          </a:xfrm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cap="none" spc="0" normalizeH="0" baseline="0" dirty="0">
                <a:ln>
                  <a:noFill/>
                </a:ln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  <a:t>Prior Work Focuses on 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</a:br>
            <a:r>
              <a:rPr kumimoji="0" lang="en-US" sz="3600" b="1" i="0" u="none" strike="noStrike" cap="none" spc="0" normalizeH="0" baseline="0" dirty="0">
                <a:ln>
                  <a:noFill/>
                </a:ln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  <a:t>Classical Indexes</a:t>
            </a:r>
            <a:endParaRPr lang="en-US" sz="36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CCCC31-7071-2DEC-3E0E-57A2220D671A}"/>
              </a:ext>
            </a:extLst>
          </p:cNvPr>
          <p:cNvGrpSpPr/>
          <p:nvPr/>
        </p:nvGrpSpPr>
        <p:grpSpPr>
          <a:xfrm>
            <a:off x="14749" y="1621989"/>
            <a:ext cx="2604241" cy="2000766"/>
            <a:chOff x="7559355" y="1910457"/>
            <a:chExt cx="2604241" cy="2000766"/>
          </a:xfrm>
        </p:grpSpPr>
        <p:grpSp>
          <p:nvGrpSpPr>
            <p:cNvPr id="17" name="Circle">
              <a:extLst>
                <a:ext uri="{FF2B5EF4-FFF2-40B4-BE49-F238E27FC236}">
                  <a16:creationId xmlns:a16="http://schemas.microsoft.com/office/drawing/2014/main" id="{B3296F12-9AB7-9DCC-56AC-F3303469133B}"/>
                </a:ext>
              </a:extLst>
            </p:cNvPr>
            <p:cNvGrpSpPr/>
            <p:nvPr/>
          </p:nvGrpSpPr>
          <p:grpSpPr>
            <a:xfrm rot="21094448">
              <a:off x="7858452" y="1910457"/>
              <a:ext cx="2006048" cy="2000766"/>
              <a:chOff x="0" y="0"/>
              <a:chExt cx="2006046" cy="2000765"/>
            </a:xfrm>
          </p:grpSpPr>
          <p:sp>
            <p:nvSpPr>
              <p:cNvPr id="18" name="Circle">
                <a:extLst>
                  <a:ext uri="{FF2B5EF4-FFF2-40B4-BE49-F238E27FC236}">
                    <a16:creationId xmlns:a16="http://schemas.microsoft.com/office/drawing/2014/main" id="{45129262-CAB0-89AF-9EA0-5ABAEAE7CD22}"/>
                  </a:ext>
                </a:extLst>
              </p:cNvPr>
              <p:cNvSpPr/>
              <p:nvPr/>
            </p:nvSpPr>
            <p:spPr>
              <a:xfrm>
                <a:off x="50800" y="50800"/>
                <a:ext cx="1904447" cy="189916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pic>
            <p:nvPicPr>
              <p:cNvPr id="19" name="Circle Oval" descr="Circle Oval">
                <a:extLst>
                  <a:ext uri="{FF2B5EF4-FFF2-40B4-BE49-F238E27FC236}">
                    <a16:creationId xmlns:a16="http://schemas.microsoft.com/office/drawing/2014/main" id="{B45CC200-A5DD-B08F-1323-76B045BACFEA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06047" cy="2000766"/>
              </a:xfrm>
              <a:prstGeom prst="rect">
                <a:avLst/>
              </a:prstGeom>
              <a:effectLst/>
            </p:spPr>
          </p:pic>
        </p:grpSp>
        <p:sp>
          <p:nvSpPr>
            <p:cNvPr id="20" name="Oval">
              <a:extLst>
                <a:ext uri="{FF2B5EF4-FFF2-40B4-BE49-F238E27FC236}">
                  <a16:creationId xmlns:a16="http://schemas.microsoft.com/office/drawing/2014/main" id="{FF583E2F-F586-54A4-1F2C-C73D40323E1D}"/>
                </a:ext>
              </a:extLst>
            </p:cNvPr>
            <p:cNvSpPr/>
            <p:nvPr/>
          </p:nvSpPr>
          <p:spPr>
            <a:xfrm rot="21094448">
              <a:off x="8241905" y="2367769"/>
              <a:ext cx="1239142" cy="108614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AA66B637-5414-FB06-9E7F-5389E5A0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94448">
              <a:off x="7903455" y="2352891"/>
              <a:ext cx="1916042" cy="13255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ACFDB282-4191-344C-658A-A9F54EB9F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94448">
              <a:off x="8277276" y="2068134"/>
              <a:ext cx="1168401" cy="120650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3" name="Rectangle">
              <a:extLst>
                <a:ext uri="{FF2B5EF4-FFF2-40B4-BE49-F238E27FC236}">
                  <a16:creationId xmlns:a16="http://schemas.microsoft.com/office/drawing/2014/main" id="{0F459039-CDD5-6F21-03C4-8B71A166A77E}"/>
                </a:ext>
              </a:extLst>
            </p:cNvPr>
            <p:cNvGrpSpPr/>
            <p:nvPr/>
          </p:nvGrpSpPr>
          <p:grpSpPr>
            <a:xfrm rot="21094448">
              <a:off x="7559355" y="2673224"/>
              <a:ext cx="2604241" cy="475233"/>
              <a:chOff x="0" y="0"/>
              <a:chExt cx="2604240" cy="475231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0CD10EC1-C3F4-8DF3-6696-C56842343622}"/>
                  </a:ext>
                </a:extLst>
              </p:cNvPr>
              <p:cNvSpPr/>
              <p:nvPr/>
            </p:nvSpPr>
            <p:spPr>
              <a:xfrm>
                <a:off x="50799" y="50800"/>
                <a:ext cx="2502642" cy="3736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pic>
            <p:nvPicPr>
              <p:cNvPr id="25" name="Rectangle Rectangle" descr="Rectangle Rectangle">
                <a:extLst>
                  <a:ext uri="{FF2B5EF4-FFF2-40B4-BE49-F238E27FC236}">
                    <a16:creationId xmlns:a16="http://schemas.microsoft.com/office/drawing/2014/main" id="{762D7190-ADF1-D538-5502-7F03C5FF17FF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604241" cy="475232"/>
              </a:xfrm>
              <a:prstGeom prst="rect">
                <a:avLst/>
              </a:prstGeom>
              <a:effectLst/>
            </p:spPr>
          </p:pic>
        </p:grpSp>
        <p:sp>
          <p:nvSpPr>
            <p:cNvPr id="26" name="BENCHMARK">
              <a:extLst>
                <a:ext uri="{FF2B5EF4-FFF2-40B4-BE49-F238E27FC236}">
                  <a16:creationId xmlns:a16="http://schemas.microsoft.com/office/drawing/2014/main" id="{34F06078-B520-0EEA-3574-72A89870745E}"/>
                </a:ext>
              </a:extLst>
            </p:cNvPr>
            <p:cNvSpPr txBox="1"/>
            <p:nvPr/>
          </p:nvSpPr>
          <p:spPr>
            <a:xfrm rot="21094448">
              <a:off x="7926445" y="2664619"/>
              <a:ext cx="1870061" cy="492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600"/>
              </a:lvl1pPr>
            </a:lstStyle>
            <a:p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BENCHMARK</a:t>
              </a:r>
            </a:p>
          </p:txBody>
        </p:sp>
        <p:sp>
          <p:nvSpPr>
            <p:cNvPr id="27" name="Star">
              <a:extLst>
                <a:ext uri="{FF2B5EF4-FFF2-40B4-BE49-F238E27FC236}">
                  <a16:creationId xmlns:a16="http://schemas.microsoft.com/office/drawing/2014/main" id="{65C18B2D-CEE9-B028-0DAB-DA9ACDB43D8F}"/>
                </a:ext>
              </a:extLst>
            </p:cNvPr>
            <p:cNvSpPr/>
            <p:nvPr/>
          </p:nvSpPr>
          <p:spPr>
            <a:xfrm rot="21094448">
              <a:off x="8747360" y="2465199"/>
              <a:ext cx="131106" cy="123325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" name="Star">
              <a:extLst>
                <a:ext uri="{FF2B5EF4-FFF2-40B4-BE49-F238E27FC236}">
                  <a16:creationId xmlns:a16="http://schemas.microsoft.com/office/drawing/2014/main" id="{63AABCB5-05C0-195A-CAED-51F9383F0E67}"/>
                </a:ext>
              </a:extLst>
            </p:cNvPr>
            <p:cNvSpPr/>
            <p:nvPr/>
          </p:nvSpPr>
          <p:spPr>
            <a:xfrm rot="21094448">
              <a:off x="9022393" y="2488824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9" name="Star">
              <a:extLst>
                <a:ext uri="{FF2B5EF4-FFF2-40B4-BE49-F238E27FC236}">
                  <a16:creationId xmlns:a16="http://schemas.microsoft.com/office/drawing/2014/main" id="{7E57BD00-5CFE-C64B-E991-AA1AFCFE8832}"/>
                </a:ext>
              </a:extLst>
            </p:cNvPr>
            <p:cNvSpPr/>
            <p:nvPr/>
          </p:nvSpPr>
          <p:spPr>
            <a:xfrm rot="21094448">
              <a:off x="8529477" y="2565024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0" name="Star">
              <a:extLst>
                <a:ext uri="{FF2B5EF4-FFF2-40B4-BE49-F238E27FC236}">
                  <a16:creationId xmlns:a16="http://schemas.microsoft.com/office/drawing/2014/main" id="{15D55558-AEDD-3342-AE79-2511DCA3A03B}"/>
                </a:ext>
              </a:extLst>
            </p:cNvPr>
            <p:cNvSpPr/>
            <p:nvPr/>
          </p:nvSpPr>
          <p:spPr>
            <a:xfrm rot="21094448">
              <a:off x="8798987" y="3208967"/>
              <a:ext cx="131105" cy="123324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1" name="Star">
              <a:extLst>
                <a:ext uri="{FF2B5EF4-FFF2-40B4-BE49-F238E27FC236}">
                  <a16:creationId xmlns:a16="http://schemas.microsoft.com/office/drawing/2014/main" id="{569F4B64-BFEB-4B5E-4D36-2B4E321B9EF8}"/>
                </a:ext>
              </a:extLst>
            </p:cNvPr>
            <p:cNvSpPr/>
            <p:nvPr/>
          </p:nvSpPr>
          <p:spPr>
            <a:xfrm rot="21094448">
              <a:off x="9075361" y="3164859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" name="Star">
              <a:extLst>
                <a:ext uri="{FF2B5EF4-FFF2-40B4-BE49-F238E27FC236}">
                  <a16:creationId xmlns:a16="http://schemas.microsoft.com/office/drawing/2014/main" id="{8F2C7FB7-8B66-F5AB-2575-C5A8DA95FF21}"/>
                </a:ext>
              </a:extLst>
            </p:cNvPr>
            <p:cNvSpPr/>
            <p:nvPr/>
          </p:nvSpPr>
          <p:spPr>
            <a:xfrm rot="21094448">
              <a:off x="8580277" y="3232592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A474EB-4A94-BA9D-828D-E5D3D69C7E40}"/>
              </a:ext>
            </a:extLst>
          </p:cNvPr>
          <p:cNvGrpSpPr/>
          <p:nvPr/>
        </p:nvGrpSpPr>
        <p:grpSpPr>
          <a:xfrm>
            <a:off x="8451046" y="1669647"/>
            <a:ext cx="3646975" cy="1953108"/>
            <a:chOff x="1917767" y="1551226"/>
            <a:chExt cx="7382183" cy="4124281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95586E6-2352-4CA5-4052-CD27865B8C3F}"/>
                    </a:ext>
                  </a:extLst>
                </p14:cNvPr>
                <p14:cNvContentPartPr/>
                <p14:nvPr/>
              </p14:nvContentPartPr>
              <p14:xfrm>
                <a:off x="5505152" y="3318943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95586E6-2352-4CA5-4052-CD27865B8C3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87152" y="321094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951D1DD-4154-EBEB-9FC9-5F1A6094E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04015" y="2078683"/>
              <a:ext cx="127000" cy="609600"/>
            </a:xfrm>
            <a:prstGeom prst="rect">
              <a:avLst/>
            </a:prstGeom>
          </p:spPr>
        </p:pic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63EE6DA6-CE79-5DDD-64F4-B0CCE5FF6A55}"/>
                </a:ext>
              </a:extLst>
            </p:cNvPr>
            <p:cNvSpPr/>
            <p:nvPr/>
          </p:nvSpPr>
          <p:spPr>
            <a:xfrm>
              <a:off x="2882971" y="2343567"/>
              <a:ext cx="4638453" cy="2455261"/>
            </a:xfrm>
            <a:custGeom>
              <a:avLst/>
              <a:gdLst>
                <a:gd name="connsiteX0" fmla="*/ 0 w 4638453"/>
                <a:gd name="connsiteY0" fmla="*/ 2455261 h 2455261"/>
                <a:gd name="connsiteX1" fmla="*/ 463845 w 4638453"/>
                <a:gd name="connsiteY1" fmla="*/ 1964209 h 2455261"/>
                <a:gd name="connsiteX2" fmla="*/ 881306 w 4638453"/>
                <a:gd name="connsiteY2" fmla="*/ 1522262 h 2455261"/>
                <a:gd name="connsiteX3" fmla="*/ 1298767 w 4638453"/>
                <a:gd name="connsiteY3" fmla="*/ 1080315 h 2455261"/>
                <a:gd name="connsiteX4" fmla="*/ 1739420 w 4638453"/>
                <a:gd name="connsiteY4" fmla="*/ 613815 h 2455261"/>
                <a:gd name="connsiteX5" fmla="*/ 2319227 w 4638453"/>
                <a:gd name="connsiteY5" fmla="*/ 0 h 2455261"/>
                <a:gd name="connsiteX6" fmla="*/ 2783072 w 4638453"/>
                <a:gd name="connsiteY6" fmla="*/ 491052 h 2455261"/>
                <a:gd name="connsiteX7" fmla="*/ 3246917 w 4638453"/>
                <a:gd name="connsiteY7" fmla="*/ 982104 h 2455261"/>
                <a:gd name="connsiteX8" fmla="*/ 3710763 w 4638453"/>
                <a:gd name="connsiteY8" fmla="*/ 1473157 h 2455261"/>
                <a:gd name="connsiteX9" fmla="*/ 4220992 w 4638453"/>
                <a:gd name="connsiteY9" fmla="*/ 2013314 h 2455261"/>
                <a:gd name="connsiteX10" fmla="*/ 4638453 w 4638453"/>
                <a:gd name="connsiteY10" fmla="*/ 2455261 h 2455261"/>
                <a:gd name="connsiteX11" fmla="*/ 4114970 w 4638453"/>
                <a:gd name="connsiteY11" fmla="*/ 2455261 h 2455261"/>
                <a:gd name="connsiteX12" fmla="*/ 3405950 w 4638453"/>
                <a:gd name="connsiteY12" fmla="*/ 2455261 h 2455261"/>
                <a:gd name="connsiteX13" fmla="*/ 2882467 w 4638453"/>
                <a:gd name="connsiteY13" fmla="*/ 2455261 h 2455261"/>
                <a:gd name="connsiteX14" fmla="*/ 2173447 w 4638453"/>
                <a:gd name="connsiteY14" fmla="*/ 2455261 h 2455261"/>
                <a:gd name="connsiteX15" fmla="*/ 1603579 w 4638453"/>
                <a:gd name="connsiteY15" fmla="*/ 2455261 h 2455261"/>
                <a:gd name="connsiteX16" fmla="*/ 1080097 w 4638453"/>
                <a:gd name="connsiteY16" fmla="*/ 2455261 h 2455261"/>
                <a:gd name="connsiteX17" fmla="*/ 0 w 4638453"/>
                <a:gd name="connsiteY17" fmla="*/ 2455261 h 245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38453" h="2455261" fill="none" extrusionOk="0">
                  <a:moveTo>
                    <a:pt x="0" y="2455261"/>
                  </a:moveTo>
                  <a:cubicBezTo>
                    <a:pt x="240245" y="2237891"/>
                    <a:pt x="319981" y="2138238"/>
                    <a:pt x="463845" y="1964209"/>
                  </a:cubicBezTo>
                  <a:cubicBezTo>
                    <a:pt x="607709" y="1790180"/>
                    <a:pt x="691515" y="1732357"/>
                    <a:pt x="881306" y="1522262"/>
                  </a:cubicBezTo>
                  <a:cubicBezTo>
                    <a:pt x="1071097" y="1312167"/>
                    <a:pt x="1175384" y="1243745"/>
                    <a:pt x="1298767" y="1080315"/>
                  </a:cubicBezTo>
                  <a:cubicBezTo>
                    <a:pt x="1422150" y="916885"/>
                    <a:pt x="1615328" y="706515"/>
                    <a:pt x="1739420" y="613815"/>
                  </a:cubicBezTo>
                  <a:cubicBezTo>
                    <a:pt x="1863512" y="521115"/>
                    <a:pt x="2114395" y="190678"/>
                    <a:pt x="2319227" y="0"/>
                  </a:cubicBezTo>
                  <a:cubicBezTo>
                    <a:pt x="2457250" y="114481"/>
                    <a:pt x="2577753" y="263445"/>
                    <a:pt x="2783072" y="491052"/>
                  </a:cubicBezTo>
                  <a:cubicBezTo>
                    <a:pt x="2988391" y="718659"/>
                    <a:pt x="3090986" y="839583"/>
                    <a:pt x="3246917" y="982104"/>
                  </a:cubicBezTo>
                  <a:cubicBezTo>
                    <a:pt x="3402848" y="1124625"/>
                    <a:pt x="3582082" y="1359881"/>
                    <a:pt x="3710763" y="1473157"/>
                  </a:cubicBezTo>
                  <a:cubicBezTo>
                    <a:pt x="3839444" y="1586433"/>
                    <a:pt x="4016003" y="1775109"/>
                    <a:pt x="4220992" y="2013314"/>
                  </a:cubicBezTo>
                  <a:cubicBezTo>
                    <a:pt x="4425981" y="2251519"/>
                    <a:pt x="4520675" y="2333054"/>
                    <a:pt x="4638453" y="2455261"/>
                  </a:cubicBezTo>
                  <a:cubicBezTo>
                    <a:pt x="4462599" y="2443496"/>
                    <a:pt x="4248686" y="2439280"/>
                    <a:pt x="4114970" y="2455261"/>
                  </a:cubicBezTo>
                  <a:cubicBezTo>
                    <a:pt x="3981254" y="2471242"/>
                    <a:pt x="3626760" y="2471596"/>
                    <a:pt x="3405950" y="2455261"/>
                  </a:cubicBezTo>
                  <a:cubicBezTo>
                    <a:pt x="3185140" y="2438926"/>
                    <a:pt x="3111265" y="2479421"/>
                    <a:pt x="2882467" y="2455261"/>
                  </a:cubicBezTo>
                  <a:cubicBezTo>
                    <a:pt x="2653669" y="2431101"/>
                    <a:pt x="2427698" y="2445039"/>
                    <a:pt x="2173447" y="2455261"/>
                  </a:cubicBezTo>
                  <a:cubicBezTo>
                    <a:pt x="1919196" y="2465483"/>
                    <a:pt x="1804097" y="2469660"/>
                    <a:pt x="1603579" y="2455261"/>
                  </a:cubicBezTo>
                  <a:cubicBezTo>
                    <a:pt x="1403061" y="2440862"/>
                    <a:pt x="1254212" y="2431779"/>
                    <a:pt x="1080097" y="2455261"/>
                  </a:cubicBezTo>
                  <a:cubicBezTo>
                    <a:pt x="905982" y="2478743"/>
                    <a:pt x="423711" y="2503863"/>
                    <a:pt x="0" y="2455261"/>
                  </a:cubicBezTo>
                  <a:close/>
                </a:path>
                <a:path w="4638453" h="2455261" stroke="0" extrusionOk="0">
                  <a:moveTo>
                    <a:pt x="0" y="2455261"/>
                  </a:moveTo>
                  <a:cubicBezTo>
                    <a:pt x="131857" y="2324939"/>
                    <a:pt x="266692" y="2180054"/>
                    <a:pt x="440653" y="1988761"/>
                  </a:cubicBezTo>
                  <a:cubicBezTo>
                    <a:pt x="614614" y="1797468"/>
                    <a:pt x="718365" y="1714407"/>
                    <a:pt x="834922" y="1571367"/>
                  </a:cubicBezTo>
                  <a:cubicBezTo>
                    <a:pt x="951479" y="1428327"/>
                    <a:pt x="1217903" y="1146168"/>
                    <a:pt x="1345152" y="1031210"/>
                  </a:cubicBezTo>
                  <a:cubicBezTo>
                    <a:pt x="1472401" y="916252"/>
                    <a:pt x="1635474" y="731532"/>
                    <a:pt x="1785805" y="564710"/>
                  </a:cubicBezTo>
                  <a:cubicBezTo>
                    <a:pt x="1936136" y="397888"/>
                    <a:pt x="2179054" y="159118"/>
                    <a:pt x="2319227" y="0"/>
                  </a:cubicBezTo>
                  <a:cubicBezTo>
                    <a:pt x="2504643" y="233992"/>
                    <a:pt x="2664880" y="362006"/>
                    <a:pt x="2829457" y="540157"/>
                  </a:cubicBezTo>
                  <a:cubicBezTo>
                    <a:pt x="2994034" y="718308"/>
                    <a:pt x="3089145" y="801150"/>
                    <a:pt x="3293302" y="1031210"/>
                  </a:cubicBezTo>
                  <a:cubicBezTo>
                    <a:pt x="3497459" y="1261270"/>
                    <a:pt x="3538673" y="1288912"/>
                    <a:pt x="3757147" y="1522262"/>
                  </a:cubicBezTo>
                  <a:cubicBezTo>
                    <a:pt x="3975621" y="1755612"/>
                    <a:pt x="4059863" y="1814183"/>
                    <a:pt x="4174608" y="1964209"/>
                  </a:cubicBezTo>
                  <a:cubicBezTo>
                    <a:pt x="4289353" y="2114235"/>
                    <a:pt x="4508797" y="2307743"/>
                    <a:pt x="4638453" y="2455261"/>
                  </a:cubicBezTo>
                  <a:cubicBezTo>
                    <a:pt x="4404031" y="2454493"/>
                    <a:pt x="4200934" y="2483235"/>
                    <a:pt x="3975817" y="2455261"/>
                  </a:cubicBezTo>
                  <a:cubicBezTo>
                    <a:pt x="3750700" y="2427287"/>
                    <a:pt x="3625234" y="2480282"/>
                    <a:pt x="3359565" y="2455261"/>
                  </a:cubicBezTo>
                  <a:cubicBezTo>
                    <a:pt x="3093896" y="2430240"/>
                    <a:pt x="2916718" y="2437992"/>
                    <a:pt x="2604160" y="2455261"/>
                  </a:cubicBezTo>
                  <a:cubicBezTo>
                    <a:pt x="2291603" y="2472530"/>
                    <a:pt x="2195954" y="2482248"/>
                    <a:pt x="1848755" y="2455261"/>
                  </a:cubicBezTo>
                  <a:cubicBezTo>
                    <a:pt x="1501557" y="2428274"/>
                    <a:pt x="1508233" y="2478871"/>
                    <a:pt x="1278888" y="2455261"/>
                  </a:cubicBezTo>
                  <a:cubicBezTo>
                    <a:pt x="1049543" y="2431651"/>
                    <a:pt x="830187" y="2474261"/>
                    <a:pt x="616252" y="2455261"/>
                  </a:cubicBezTo>
                  <a:cubicBezTo>
                    <a:pt x="402317" y="2436261"/>
                    <a:pt x="205088" y="2425455"/>
                    <a:pt x="0" y="245526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triangl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8A00516-A880-E6A3-A979-7BAB40D70B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2453" y="4864852"/>
              <a:ext cx="345829" cy="241265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50F7738-3815-C627-AF49-0DA3B42F0D23}"/>
                </a:ext>
              </a:extLst>
            </p:cNvPr>
            <p:cNvCxnSpPr>
              <a:cxnSpLocks/>
            </p:cNvCxnSpPr>
            <p:nvPr/>
          </p:nvCxnSpPr>
          <p:spPr>
            <a:xfrm>
              <a:off x="3278282" y="4877516"/>
              <a:ext cx="76200" cy="228601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B33CB71-63EA-9D01-7629-C81CB884BD44}"/>
                </a:ext>
              </a:extLst>
            </p:cNvPr>
            <p:cNvCxnSpPr>
              <a:cxnSpLocks/>
            </p:cNvCxnSpPr>
            <p:nvPr/>
          </p:nvCxnSpPr>
          <p:spPr>
            <a:xfrm>
              <a:off x="3278282" y="4865792"/>
              <a:ext cx="521675" cy="246186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971A7D6-CED5-A9CA-2D21-01BFA3AB13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5121" y="4864852"/>
              <a:ext cx="345829" cy="241265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2CB8482-E10D-815B-C8EE-344025827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6978" y="4864852"/>
              <a:ext cx="791304" cy="253639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F017784-64CC-3291-D2EB-C77E8A61E537}"/>
                </a:ext>
              </a:extLst>
            </p:cNvPr>
            <p:cNvCxnSpPr>
              <a:cxnSpLocks/>
            </p:cNvCxnSpPr>
            <p:nvPr/>
          </p:nvCxnSpPr>
          <p:spPr>
            <a:xfrm>
              <a:off x="3282682" y="4865792"/>
              <a:ext cx="970082" cy="226142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CAA8FBB6-2387-82B9-22F0-8D99875B5427}"/>
                </a:ext>
              </a:extLst>
            </p:cNvPr>
            <p:cNvSpPr/>
            <p:nvPr/>
          </p:nvSpPr>
          <p:spPr>
            <a:xfrm>
              <a:off x="1917767" y="5178942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41AD572-8E51-71B6-346A-B130464FD61E}"/>
                </a:ext>
              </a:extLst>
            </p:cNvPr>
            <p:cNvSpPr/>
            <p:nvPr/>
          </p:nvSpPr>
          <p:spPr>
            <a:xfrm>
              <a:off x="2615779" y="5178942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EFDA01F-56C5-CF74-2928-09170E811C39}"/>
                </a:ext>
              </a:extLst>
            </p:cNvPr>
            <p:cNvSpPr/>
            <p:nvPr/>
          </p:nvSpPr>
          <p:spPr>
            <a:xfrm>
              <a:off x="3305242" y="5178942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930C1189-FDC0-6425-B04C-42C1AF9CFF13}"/>
                </a:ext>
              </a:extLst>
            </p:cNvPr>
            <p:cNvSpPr/>
            <p:nvPr/>
          </p:nvSpPr>
          <p:spPr>
            <a:xfrm>
              <a:off x="4005115" y="5178942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895A83F-E5EF-71E8-F380-7B0C88D984B3}"/>
                </a:ext>
              </a:extLst>
            </p:cNvPr>
            <p:cNvSpPr/>
            <p:nvPr/>
          </p:nvSpPr>
          <p:spPr>
            <a:xfrm>
              <a:off x="5703305" y="5207494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69EE0A25-D706-08A9-BBE3-050C2B21BBFF}"/>
                </a:ext>
              </a:extLst>
            </p:cNvPr>
            <p:cNvSpPr/>
            <p:nvPr/>
          </p:nvSpPr>
          <p:spPr>
            <a:xfrm>
              <a:off x="6435809" y="5211801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8527639-C381-F25B-C0F1-B9C112E4C810}"/>
                </a:ext>
              </a:extLst>
            </p:cNvPr>
            <p:cNvSpPr txBox="1"/>
            <p:nvPr/>
          </p:nvSpPr>
          <p:spPr>
            <a:xfrm>
              <a:off x="4858770" y="4975709"/>
              <a:ext cx="611268" cy="6997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...</a:t>
              </a:r>
            </a:p>
          </p:txBody>
        </p:sp>
        <p:sp>
          <p:nvSpPr>
            <p:cNvPr id="51" name="Buffer border">
              <a:extLst>
                <a:ext uri="{FF2B5EF4-FFF2-40B4-BE49-F238E27FC236}">
                  <a16:creationId xmlns:a16="http://schemas.microsoft.com/office/drawing/2014/main" id="{C8DBF238-0565-AD89-31B2-DCD2917CE82A}"/>
                </a:ext>
              </a:extLst>
            </p:cNvPr>
            <p:cNvSpPr/>
            <p:nvPr/>
          </p:nvSpPr>
          <p:spPr>
            <a:xfrm>
              <a:off x="2887387" y="1761509"/>
              <a:ext cx="4781550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9451A837-401D-4FE1-F3EE-961A731A88F0}"/>
                </a:ext>
              </a:extLst>
            </p:cNvPr>
            <p:cNvSpPr/>
            <p:nvPr/>
          </p:nvSpPr>
          <p:spPr>
            <a:xfrm>
              <a:off x="7168839" y="5207494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014BA1FB-9B4A-DBBC-9035-56E8E57E6391}"/>
                </a:ext>
              </a:extLst>
            </p:cNvPr>
            <p:cNvSpPr/>
            <p:nvPr/>
          </p:nvSpPr>
          <p:spPr>
            <a:xfrm>
              <a:off x="7901343" y="5207494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DDC9F9A-6B27-5DEB-9A61-05660547360C}"/>
                </a:ext>
              </a:extLst>
            </p:cNvPr>
            <p:cNvSpPr/>
            <p:nvPr/>
          </p:nvSpPr>
          <p:spPr>
            <a:xfrm>
              <a:off x="4666365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65354A86-CAF9-1BAC-01C1-54A48F0AD9B8}"/>
                </a:ext>
              </a:extLst>
            </p:cNvPr>
            <p:cNvSpPr/>
            <p:nvPr/>
          </p:nvSpPr>
          <p:spPr>
            <a:xfrm>
              <a:off x="5264242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4E7B3D29-4093-75C9-8B1F-34223DF902E4}"/>
                </a:ext>
              </a:extLst>
            </p:cNvPr>
            <p:cNvSpPr/>
            <p:nvPr/>
          </p:nvSpPr>
          <p:spPr>
            <a:xfrm>
              <a:off x="5862119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34DE8277-D5C6-EEEB-2C2E-1732C15E7C3D}"/>
                </a:ext>
              </a:extLst>
            </p:cNvPr>
            <p:cNvSpPr/>
            <p:nvPr/>
          </p:nvSpPr>
          <p:spPr>
            <a:xfrm>
              <a:off x="6459996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85304A8-9612-C704-75E5-9A5C04D93BE9}"/>
                </a:ext>
              </a:extLst>
            </p:cNvPr>
            <p:cNvSpPr/>
            <p:nvPr/>
          </p:nvSpPr>
          <p:spPr>
            <a:xfrm>
              <a:off x="7057873" y="1761509"/>
              <a:ext cx="597877" cy="342900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DBF6A5C-A00C-5EA1-3179-B13BE4AAC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7111" y="1685309"/>
              <a:ext cx="127000" cy="6096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4FC5E27-736C-0DEB-C39F-3166921E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14757" y="1628159"/>
              <a:ext cx="127000" cy="6096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EB889AE-DBAB-8B5F-855E-208FF83AC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12634" y="1628159"/>
              <a:ext cx="127000" cy="6096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E7129C0-EE83-C89C-6852-33ADE6C82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37376" y="1591524"/>
              <a:ext cx="127000" cy="6096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CF5A40D-3290-BFC3-2D60-8F6A5715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25485" y="1551226"/>
              <a:ext cx="127000" cy="6096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D10BE9F-0EEA-F96F-0CBC-08A482EE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6495" y="1622298"/>
              <a:ext cx="127000" cy="6096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BA596B6-8837-AD69-C608-7EE416B03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15375" y="1622298"/>
              <a:ext cx="127000" cy="609600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7AAD843-4B52-E457-EAC4-A1CBA5B40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2314" y="4862065"/>
              <a:ext cx="791304" cy="253639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0B2A759-8907-6EDE-A735-5A70296C80DA}"/>
                </a:ext>
              </a:extLst>
            </p:cNvPr>
            <p:cNvCxnSpPr>
              <a:cxnSpLocks/>
            </p:cNvCxnSpPr>
            <p:nvPr/>
          </p:nvCxnSpPr>
          <p:spPr>
            <a:xfrm>
              <a:off x="7050950" y="4862065"/>
              <a:ext cx="296219" cy="231098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A986B0D-E3F7-DF53-814C-2C5E2EFAE6C2}"/>
                </a:ext>
              </a:extLst>
            </p:cNvPr>
            <p:cNvCxnSpPr>
              <a:cxnSpLocks/>
            </p:cNvCxnSpPr>
            <p:nvPr/>
          </p:nvCxnSpPr>
          <p:spPr>
            <a:xfrm>
              <a:off x="7057873" y="4862065"/>
              <a:ext cx="895280" cy="227290"/>
            </a:xfrm>
            <a:prstGeom prst="straightConnector1">
              <a:avLst/>
            </a:prstGeom>
            <a:noFill/>
            <a:ln w="12700" cap="flat">
              <a:solidFill>
                <a:schemeClr val="bg2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2FEED39-1A0A-D850-E86B-6D854F46967F}"/>
                </a:ext>
              </a:extLst>
            </p:cNvPr>
            <p:cNvCxnSpPr>
              <a:cxnSpLocks/>
            </p:cNvCxnSpPr>
            <p:nvPr/>
          </p:nvCxnSpPr>
          <p:spPr>
            <a:xfrm>
              <a:off x="7069233" y="4864852"/>
              <a:ext cx="1608475" cy="149600"/>
            </a:xfrm>
            <a:prstGeom prst="straightConnector1">
              <a:avLst/>
            </a:prstGeom>
            <a:noFill/>
            <a:ln w="12700" cap="flat">
              <a:solidFill>
                <a:schemeClr val="accent6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246A6A6-14B6-EE19-972B-2031203A4DC0}"/>
                </a:ext>
              </a:extLst>
            </p:cNvPr>
            <p:cNvSpPr txBox="1"/>
            <p:nvPr/>
          </p:nvSpPr>
          <p:spPr>
            <a:xfrm>
              <a:off x="4593683" y="3566677"/>
              <a:ext cx="1321835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uFillTx/>
                  <a:latin typeface="Monaco" pitchFamily="2" charset="77"/>
                  <a:sym typeface="Lucida Grande"/>
                </a:rPr>
                <a:t>B</a:t>
              </a:r>
              <a:r>
                <a:rPr kumimoji="0" lang="en-US" sz="2400" b="0" i="0" u="none" strike="noStrike" cap="none" spc="0" normalizeH="0" baseline="30000" dirty="0">
                  <a:ln>
                    <a:noFill/>
                  </a:ln>
                  <a:solidFill>
                    <a:schemeClr val="bg1"/>
                  </a:solidFill>
                  <a:uFillTx/>
                  <a:latin typeface="Monaco" pitchFamily="2" charset="77"/>
                  <a:sym typeface="Lucida Grande"/>
                </a:rPr>
                <a:t>+</a:t>
              </a:r>
              <a:r>
                <a:rPr kumimoji="0" lang="en-US" sz="2400" b="0" i="0" u="none" strike="noStrike" cap="none" spc="0" normalizeH="0" dirty="0">
                  <a:ln>
                    <a:noFill/>
                  </a:ln>
                  <a:solidFill>
                    <a:schemeClr val="bg1"/>
                  </a:solidFill>
                  <a:uFillTx/>
                  <a:latin typeface="Monaco" pitchFamily="2" charset="77"/>
                  <a:sym typeface="Lucida Grande"/>
                </a:rPr>
                <a:t>-tree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Monaco" pitchFamily="2" charset="77"/>
                <a:sym typeface="Lucida Grande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706D79B4-50E7-A9D6-3B9D-FA0AA9FF0115}"/>
                </a:ext>
              </a:extLst>
            </p:cNvPr>
            <p:cNvSpPr/>
            <p:nvPr/>
          </p:nvSpPr>
          <p:spPr>
            <a:xfrm>
              <a:off x="8555766" y="5125415"/>
              <a:ext cx="744184" cy="512485"/>
            </a:xfrm>
            <a:custGeom>
              <a:avLst/>
              <a:gdLst>
                <a:gd name="connsiteX0" fmla="*/ 0 w 744184"/>
                <a:gd name="connsiteY0" fmla="*/ 85416 h 512485"/>
                <a:gd name="connsiteX1" fmla="*/ 85416 w 744184"/>
                <a:gd name="connsiteY1" fmla="*/ 0 h 512485"/>
                <a:gd name="connsiteX2" fmla="*/ 658768 w 744184"/>
                <a:gd name="connsiteY2" fmla="*/ 0 h 512485"/>
                <a:gd name="connsiteX3" fmla="*/ 744184 w 744184"/>
                <a:gd name="connsiteY3" fmla="*/ 85416 h 512485"/>
                <a:gd name="connsiteX4" fmla="*/ 744184 w 744184"/>
                <a:gd name="connsiteY4" fmla="*/ 427069 h 512485"/>
                <a:gd name="connsiteX5" fmla="*/ 658768 w 744184"/>
                <a:gd name="connsiteY5" fmla="*/ 512485 h 512485"/>
                <a:gd name="connsiteX6" fmla="*/ 85416 w 744184"/>
                <a:gd name="connsiteY6" fmla="*/ 512485 h 512485"/>
                <a:gd name="connsiteX7" fmla="*/ 0 w 744184"/>
                <a:gd name="connsiteY7" fmla="*/ 427069 h 512485"/>
                <a:gd name="connsiteX8" fmla="*/ 0 w 744184"/>
                <a:gd name="connsiteY8" fmla="*/ 85416 h 512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4184" h="512485" extrusionOk="0">
                  <a:moveTo>
                    <a:pt x="0" y="85416"/>
                  </a:moveTo>
                  <a:cubicBezTo>
                    <a:pt x="-6441" y="34269"/>
                    <a:pt x="25744" y="4691"/>
                    <a:pt x="85416" y="0"/>
                  </a:cubicBezTo>
                  <a:cubicBezTo>
                    <a:pt x="299889" y="-23069"/>
                    <a:pt x="385634" y="638"/>
                    <a:pt x="658768" y="0"/>
                  </a:cubicBezTo>
                  <a:cubicBezTo>
                    <a:pt x="695938" y="-7609"/>
                    <a:pt x="741384" y="43990"/>
                    <a:pt x="744184" y="85416"/>
                  </a:cubicBezTo>
                  <a:cubicBezTo>
                    <a:pt x="758807" y="196065"/>
                    <a:pt x="706852" y="313389"/>
                    <a:pt x="744184" y="427069"/>
                  </a:cubicBezTo>
                  <a:cubicBezTo>
                    <a:pt x="746158" y="470182"/>
                    <a:pt x="700222" y="511609"/>
                    <a:pt x="658768" y="512485"/>
                  </a:cubicBezTo>
                  <a:cubicBezTo>
                    <a:pt x="418754" y="513995"/>
                    <a:pt x="247287" y="473918"/>
                    <a:pt x="85416" y="512485"/>
                  </a:cubicBezTo>
                  <a:cubicBezTo>
                    <a:pt x="33219" y="520794"/>
                    <a:pt x="-8119" y="464827"/>
                    <a:pt x="0" y="427069"/>
                  </a:cubicBezTo>
                  <a:cubicBezTo>
                    <a:pt x="-15458" y="308340"/>
                    <a:pt x="20207" y="177073"/>
                    <a:pt x="0" y="85416"/>
                  </a:cubicBezTo>
                  <a:close/>
                </a:path>
              </a:pathLst>
            </a:custGeom>
            <a:noFill/>
            <a:ln w="38100" cap="rnd" cmpd="sng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25400" dir="5400000" algn="ctr" rotWithShape="0">
                <a:schemeClr val="accent3">
                  <a:lumMod val="50000"/>
                  <a:alpha val="9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4889DCE0-7B2F-925B-AC0F-8B9556F9C5D5}"/>
                </a:ext>
              </a:extLst>
            </p:cNvPr>
            <p:cNvSpPr/>
            <p:nvPr/>
          </p:nvSpPr>
          <p:spPr>
            <a:xfrm>
              <a:off x="2856210" y="1677312"/>
              <a:ext cx="3077224" cy="481000"/>
            </a:xfrm>
            <a:custGeom>
              <a:avLst/>
              <a:gdLst>
                <a:gd name="connsiteX0" fmla="*/ 0 w 3077224"/>
                <a:gd name="connsiteY0" fmla="*/ 80168 h 481000"/>
                <a:gd name="connsiteX1" fmla="*/ 80168 w 3077224"/>
                <a:gd name="connsiteY1" fmla="*/ 0 h 481000"/>
                <a:gd name="connsiteX2" fmla="*/ 605208 w 3077224"/>
                <a:gd name="connsiteY2" fmla="*/ 0 h 481000"/>
                <a:gd name="connsiteX3" fmla="*/ 1188585 w 3077224"/>
                <a:gd name="connsiteY3" fmla="*/ 0 h 481000"/>
                <a:gd name="connsiteX4" fmla="*/ 1713625 w 3077224"/>
                <a:gd name="connsiteY4" fmla="*/ 0 h 481000"/>
                <a:gd name="connsiteX5" fmla="*/ 2297003 w 3077224"/>
                <a:gd name="connsiteY5" fmla="*/ 0 h 481000"/>
                <a:gd name="connsiteX6" fmla="*/ 2997056 w 3077224"/>
                <a:gd name="connsiteY6" fmla="*/ 0 h 481000"/>
                <a:gd name="connsiteX7" fmla="*/ 3077224 w 3077224"/>
                <a:gd name="connsiteY7" fmla="*/ 80168 h 481000"/>
                <a:gd name="connsiteX8" fmla="*/ 3077224 w 3077224"/>
                <a:gd name="connsiteY8" fmla="*/ 400832 h 481000"/>
                <a:gd name="connsiteX9" fmla="*/ 2997056 w 3077224"/>
                <a:gd name="connsiteY9" fmla="*/ 481000 h 481000"/>
                <a:gd name="connsiteX10" fmla="*/ 2442847 w 3077224"/>
                <a:gd name="connsiteY10" fmla="*/ 481000 h 481000"/>
                <a:gd name="connsiteX11" fmla="*/ 1946976 w 3077224"/>
                <a:gd name="connsiteY11" fmla="*/ 481000 h 481000"/>
                <a:gd name="connsiteX12" fmla="*/ 1334430 w 3077224"/>
                <a:gd name="connsiteY12" fmla="*/ 481000 h 481000"/>
                <a:gd name="connsiteX13" fmla="*/ 809390 w 3077224"/>
                <a:gd name="connsiteY13" fmla="*/ 481000 h 481000"/>
                <a:gd name="connsiteX14" fmla="*/ 80168 w 3077224"/>
                <a:gd name="connsiteY14" fmla="*/ 481000 h 481000"/>
                <a:gd name="connsiteX15" fmla="*/ 0 w 3077224"/>
                <a:gd name="connsiteY15" fmla="*/ 400832 h 481000"/>
                <a:gd name="connsiteX16" fmla="*/ 0 w 3077224"/>
                <a:gd name="connsiteY16" fmla="*/ 80168 h 4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77224" h="481000" fill="none" extrusionOk="0">
                  <a:moveTo>
                    <a:pt x="0" y="80168"/>
                  </a:moveTo>
                  <a:cubicBezTo>
                    <a:pt x="-4252" y="43495"/>
                    <a:pt x="41083" y="3857"/>
                    <a:pt x="80168" y="0"/>
                  </a:cubicBezTo>
                  <a:cubicBezTo>
                    <a:pt x="291972" y="-4473"/>
                    <a:pt x="495251" y="45133"/>
                    <a:pt x="605208" y="0"/>
                  </a:cubicBezTo>
                  <a:cubicBezTo>
                    <a:pt x="715165" y="-45133"/>
                    <a:pt x="906790" y="7236"/>
                    <a:pt x="1188585" y="0"/>
                  </a:cubicBezTo>
                  <a:cubicBezTo>
                    <a:pt x="1470380" y="-7236"/>
                    <a:pt x="1556508" y="19910"/>
                    <a:pt x="1713625" y="0"/>
                  </a:cubicBezTo>
                  <a:cubicBezTo>
                    <a:pt x="1870742" y="-19910"/>
                    <a:pt x="2160844" y="47887"/>
                    <a:pt x="2297003" y="0"/>
                  </a:cubicBezTo>
                  <a:cubicBezTo>
                    <a:pt x="2433162" y="-47887"/>
                    <a:pt x="2734727" y="46267"/>
                    <a:pt x="2997056" y="0"/>
                  </a:cubicBezTo>
                  <a:cubicBezTo>
                    <a:pt x="3042692" y="-4181"/>
                    <a:pt x="3082994" y="42131"/>
                    <a:pt x="3077224" y="80168"/>
                  </a:cubicBezTo>
                  <a:cubicBezTo>
                    <a:pt x="3088145" y="196498"/>
                    <a:pt x="3042526" y="242128"/>
                    <a:pt x="3077224" y="400832"/>
                  </a:cubicBezTo>
                  <a:cubicBezTo>
                    <a:pt x="3077000" y="440460"/>
                    <a:pt x="3046228" y="484085"/>
                    <a:pt x="2997056" y="481000"/>
                  </a:cubicBezTo>
                  <a:cubicBezTo>
                    <a:pt x="2763321" y="522928"/>
                    <a:pt x="2706478" y="443144"/>
                    <a:pt x="2442847" y="481000"/>
                  </a:cubicBezTo>
                  <a:cubicBezTo>
                    <a:pt x="2179216" y="518856"/>
                    <a:pt x="2160480" y="444789"/>
                    <a:pt x="1946976" y="481000"/>
                  </a:cubicBezTo>
                  <a:cubicBezTo>
                    <a:pt x="1733472" y="517211"/>
                    <a:pt x="1472748" y="431424"/>
                    <a:pt x="1334430" y="481000"/>
                  </a:cubicBezTo>
                  <a:cubicBezTo>
                    <a:pt x="1196112" y="530576"/>
                    <a:pt x="992014" y="418847"/>
                    <a:pt x="809390" y="481000"/>
                  </a:cubicBezTo>
                  <a:cubicBezTo>
                    <a:pt x="626766" y="543153"/>
                    <a:pt x="372585" y="398494"/>
                    <a:pt x="80168" y="481000"/>
                  </a:cubicBezTo>
                  <a:cubicBezTo>
                    <a:pt x="36750" y="477256"/>
                    <a:pt x="-8147" y="444845"/>
                    <a:pt x="0" y="400832"/>
                  </a:cubicBezTo>
                  <a:cubicBezTo>
                    <a:pt x="-13516" y="259408"/>
                    <a:pt x="7401" y="196849"/>
                    <a:pt x="0" y="80168"/>
                  </a:cubicBezTo>
                  <a:close/>
                </a:path>
                <a:path w="3077224" h="481000" stroke="0" extrusionOk="0">
                  <a:moveTo>
                    <a:pt x="0" y="80168"/>
                  </a:moveTo>
                  <a:cubicBezTo>
                    <a:pt x="-5191" y="32690"/>
                    <a:pt x="30850" y="1892"/>
                    <a:pt x="80168" y="0"/>
                  </a:cubicBezTo>
                  <a:cubicBezTo>
                    <a:pt x="260992" y="-36546"/>
                    <a:pt x="444602" y="51330"/>
                    <a:pt x="721883" y="0"/>
                  </a:cubicBezTo>
                  <a:cubicBezTo>
                    <a:pt x="999164" y="-51330"/>
                    <a:pt x="1020918" y="28494"/>
                    <a:pt x="1276092" y="0"/>
                  </a:cubicBezTo>
                  <a:cubicBezTo>
                    <a:pt x="1531266" y="-28494"/>
                    <a:pt x="1675054" y="46534"/>
                    <a:pt x="1801132" y="0"/>
                  </a:cubicBezTo>
                  <a:cubicBezTo>
                    <a:pt x="1927210" y="-46534"/>
                    <a:pt x="2252217" y="65120"/>
                    <a:pt x="2413678" y="0"/>
                  </a:cubicBezTo>
                  <a:cubicBezTo>
                    <a:pt x="2575139" y="-65120"/>
                    <a:pt x="2794689" y="39083"/>
                    <a:pt x="2997056" y="0"/>
                  </a:cubicBezTo>
                  <a:cubicBezTo>
                    <a:pt x="3045789" y="-7253"/>
                    <a:pt x="3069454" y="42720"/>
                    <a:pt x="3077224" y="80168"/>
                  </a:cubicBezTo>
                  <a:cubicBezTo>
                    <a:pt x="3113459" y="223093"/>
                    <a:pt x="3060349" y="277401"/>
                    <a:pt x="3077224" y="400832"/>
                  </a:cubicBezTo>
                  <a:cubicBezTo>
                    <a:pt x="3083646" y="446652"/>
                    <a:pt x="3029628" y="479107"/>
                    <a:pt x="2997056" y="481000"/>
                  </a:cubicBezTo>
                  <a:cubicBezTo>
                    <a:pt x="2731003" y="507127"/>
                    <a:pt x="2570781" y="455209"/>
                    <a:pt x="2413678" y="481000"/>
                  </a:cubicBezTo>
                  <a:cubicBezTo>
                    <a:pt x="2256575" y="506791"/>
                    <a:pt x="2016152" y="420877"/>
                    <a:pt x="1859470" y="481000"/>
                  </a:cubicBezTo>
                  <a:cubicBezTo>
                    <a:pt x="1702788" y="541123"/>
                    <a:pt x="1462816" y="420902"/>
                    <a:pt x="1217754" y="481000"/>
                  </a:cubicBezTo>
                  <a:cubicBezTo>
                    <a:pt x="972692" y="541098"/>
                    <a:pt x="716186" y="473547"/>
                    <a:pt x="576039" y="481000"/>
                  </a:cubicBezTo>
                  <a:cubicBezTo>
                    <a:pt x="435892" y="488453"/>
                    <a:pt x="294845" y="468299"/>
                    <a:pt x="80168" y="481000"/>
                  </a:cubicBezTo>
                  <a:cubicBezTo>
                    <a:pt x="30063" y="475508"/>
                    <a:pt x="-4776" y="437968"/>
                    <a:pt x="0" y="400832"/>
                  </a:cubicBezTo>
                  <a:cubicBezTo>
                    <a:pt x="-19610" y="279015"/>
                    <a:pt x="8569" y="180741"/>
                    <a:pt x="0" y="801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25358"/>
              </a:schemeClr>
            </a:solidFill>
            <a:ln w="25400" cap="rnd" cmpd="sng">
              <a:solidFill>
                <a:schemeClr val="accent6">
                  <a:lumMod val="75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25400" dir="5400000" algn="ctr" rotWithShape="0">
                <a:schemeClr val="accent3">
                  <a:lumMod val="50000"/>
                  <a:alpha val="9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25D55C69-EA78-CD69-FEF5-DF8CC4469E1E}"/>
                </a:ext>
              </a:extLst>
            </p:cNvPr>
            <p:cNvSpPr/>
            <p:nvPr/>
          </p:nvSpPr>
          <p:spPr>
            <a:xfrm>
              <a:off x="2804858" y="1611402"/>
              <a:ext cx="3191585" cy="609599"/>
            </a:xfrm>
            <a:custGeom>
              <a:avLst/>
              <a:gdLst>
                <a:gd name="connsiteX0" fmla="*/ 0 w 3191585"/>
                <a:gd name="connsiteY0" fmla="*/ 101602 h 609599"/>
                <a:gd name="connsiteX1" fmla="*/ 101602 w 3191585"/>
                <a:gd name="connsiteY1" fmla="*/ 0 h 609599"/>
                <a:gd name="connsiteX2" fmla="*/ 639511 w 3191585"/>
                <a:gd name="connsiteY2" fmla="*/ 0 h 609599"/>
                <a:gd name="connsiteX3" fmla="*/ 1237187 w 3191585"/>
                <a:gd name="connsiteY3" fmla="*/ 0 h 609599"/>
                <a:gd name="connsiteX4" fmla="*/ 1775095 w 3191585"/>
                <a:gd name="connsiteY4" fmla="*/ 0 h 609599"/>
                <a:gd name="connsiteX5" fmla="*/ 2372772 w 3191585"/>
                <a:gd name="connsiteY5" fmla="*/ 0 h 609599"/>
                <a:gd name="connsiteX6" fmla="*/ 3089983 w 3191585"/>
                <a:gd name="connsiteY6" fmla="*/ 0 h 609599"/>
                <a:gd name="connsiteX7" fmla="*/ 3191585 w 3191585"/>
                <a:gd name="connsiteY7" fmla="*/ 101602 h 609599"/>
                <a:gd name="connsiteX8" fmla="*/ 3191585 w 3191585"/>
                <a:gd name="connsiteY8" fmla="*/ 507997 h 609599"/>
                <a:gd name="connsiteX9" fmla="*/ 3089983 w 3191585"/>
                <a:gd name="connsiteY9" fmla="*/ 609599 h 609599"/>
                <a:gd name="connsiteX10" fmla="*/ 2522191 w 3191585"/>
                <a:gd name="connsiteY10" fmla="*/ 609599 h 609599"/>
                <a:gd name="connsiteX11" fmla="*/ 2014166 w 3191585"/>
                <a:gd name="connsiteY11" fmla="*/ 609599 h 609599"/>
                <a:gd name="connsiteX12" fmla="*/ 1386606 w 3191585"/>
                <a:gd name="connsiteY12" fmla="*/ 609599 h 609599"/>
                <a:gd name="connsiteX13" fmla="*/ 848697 w 3191585"/>
                <a:gd name="connsiteY13" fmla="*/ 609599 h 609599"/>
                <a:gd name="connsiteX14" fmla="*/ 101602 w 3191585"/>
                <a:gd name="connsiteY14" fmla="*/ 609599 h 609599"/>
                <a:gd name="connsiteX15" fmla="*/ 0 w 3191585"/>
                <a:gd name="connsiteY15" fmla="*/ 507997 h 609599"/>
                <a:gd name="connsiteX16" fmla="*/ 0 w 3191585"/>
                <a:gd name="connsiteY16" fmla="*/ 101602 h 60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91585" h="609599" fill="none" extrusionOk="0">
                  <a:moveTo>
                    <a:pt x="0" y="101602"/>
                  </a:moveTo>
                  <a:cubicBezTo>
                    <a:pt x="-4100" y="52819"/>
                    <a:pt x="50387" y="3639"/>
                    <a:pt x="101602" y="0"/>
                  </a:cubicBezTo>
                  <a:cubicBezTo>
                    <a:pt x="356945" y="-31274"/>
                    <a:pt x="510711" y="16029"/>
                    <a:pt x="639511" y="0"/>
                  </a:cubicBezTo>
                  <a:cubicBezTo>
                    <a:pt x="768311" y="-16029"/>
                    <a:pt x="1091332" y="30193"/>
                    <a:pt x="1237187" y="0"/>
                  </a:cubicBezTo>
                  <a:cubicBezTo>
                    <a:pt x="1383042" y="-30193"/>
                    <a:pt x="1578789" y="42329"/>
                    <a:pt x="1775095" y="0"/>
                  </a:cubicBezTo>
                  <a:cubicBezTo>
                    <a:pt x="1971401" y="-42329"/>
                    <a:pt x="2244333" y="23281"/>
                    <a:pt x="2372772" y="0"/>
                  </a:cubicBezTo>
                  <a:cubicBezTo>
                    <a:pt x="2501211" y="-23281"/>
                    <a:pt x="2810700" y="68059"/>
                    <a:pt x="3089983" y="0"/>
                  </a:cubicBezTo>
                  <a:cubicBezTo>
                    <a:pt x="3148510" y="-7426"/>
                    <a:pt x="3198053" y="52482"/>
                    <a:pt x="3191585" y="101602"/>
                  </a:cubicBezTo>
                  <a:cubicBezTo>
                    <a:pt x="3225290" y="209817"/>
                    <a:pt x="3168011" y="351792"/>
                    <a:pt x="3191585" y="507997"/>
                  </a:cubicBezTo>
                  <a:cubicBezTo>
                    <a:pt x="3191355" y="559345"/>
                    <a:pt x="3147720" y="610622"/>
                    <a:pt x="3089983" y="609599"/>
                  </a:cubicBezTo>
                  <a:cubicBezTo>
                    <a:pt x="2949297" y="617798"/>
                    <a:pt x="2798760" y="588593"/>
                    <a:pt x="2522191" y="609599"/>
                  </a:cubicBezTo>
                  <a:cubicBezTo>
                    <a:pt x="2245622" y="630605"/>
                    <a:pt x="2142658" y="561688"/>
                    <a:pt x="2014166" y="609599"/>
                  </a:cubicBezTo>
                  <a:cubicBezTo>
                    <a:pt x="1885674" y="657510"/>
                    <a:pt x="1533054" y="585682"/>
                    <a:pt x="1386606" y="609599"/>
                  </a:cubicBezTo>
                  <a:cubicBezTo>
                    <a:pt x="1240158" y="633516"/>
                    <a:pt x="1032661" y="606671"/>
                    <a:pt x="848697" y="609599"/>
                  </a:cubicBezTo>
                  <a:cubicBezTo>
                    <a:pt x="664733" y="612527"/>
                    <a:pt x="255253" y="563947"/>
                    <a:pt x="101602" y="609599"/>
                  </a:cubicBezTo>
                  <a:cubicBezTo>
                    <a:pt x="46196" y="606513"/>
                    <a:pt x="-12452" y="563709"/>
                    <a:pt x="0" y="507997"/>
                  </a:cubicBezTo>
                  <a:cubicBezTo>
                    <a:pt x="-22619" y="370101"/>
                    <a:pt x="38649" y="220254"/>
                    <a:pt x="0" y="101602"/>
                  </a:cubicBezTo>
                  <a:close/>
                </a:path>
                <a:path w="3191585" h="609599" stroke="0" extrusionOk="0">
                  <a:moveTo>
                    <a:pt x="0" y="101602"/>
                  </a:moveTo>
                  <a:cubicBezTo>
                    <a:pt x="-4306" y="42833"/>
                    <a:pt x="37618" y="2954"/>
                    <a:pt x="101602" y="0"/>
                  </a:cubicBezTo>
                  <a:cubicBezTo>
                    <a:pt x="305826" y="-73506"/>
                    <a:pt x="446670" y="4940"/>
                    <a:pt x="759046" y="0"/>
                  </a:cubicBezTo>
                  <a:cubicBezTo>
                    <a:pt x="1071422" y="-4940"/>
                    <a:pt x="1155065" y="63039"/>
                    <a:pt x="1326838" y="0"/>
                  </a:cubicBezTo>
                  <a:cubicBezTo>
                    <a:pt x="1498611" y="-63039"/>
                    <a:pt x="1634941" y="47542"/>
                    <a:pt x="1864747" y="0"/>
                  </a:cubicBezTo>
                  <a:cubicBezTo>
                    <a:pt x="2094553" y="-47542"/>
                    <a:pt x="2321076" y="72328"/>
                    <a:pt x="2492307" y="0"/>
                  </a:cubicBezTo>
                  <a:cubicBezTo>
                    <a:pt x="2663538" y="-72328"/>
                    <a:pt x="2853193" y="4793"/>
                    <a:pt x="3089983" y="0"/>
                  </a:cubicBezTo>
                  <a:cubicBezTo>
                    <a:pt x="3147959" y="-3032"/>
                    <a:pt x="3181028" y="54766"/>
                    <a:pt x="3191585" y="101602"/>
                  </a:cubicBezTo>
                  <a:cubicBezTo>
                    <a:pt x="3195422" y="292124"/>
                    <a:pt x="3160864" y="422549"/>
                    <a:pt x="3191585" y="507997"/>
                  </a:cubicBezTo>
                  <a:cubicBezTo>
                    <a:pt x="3199448" y="566001"/>
                    <a:pt x="3133171" y="607508"/>
                    <a:pt x="3089983" y="609599"/>
                  </a:cubicBezTo>
                  <a:cubicBezTo>
                    <a:pt x="2903221" y="620954"/>
                    <a:pt x="2662034" y="564663"/>
                    <a:pt x="2492307" y="609599"/>
                  </a:cubicBezTo>
                  <a:cubicBezTo>
                    <a:pt x="2322580" y="654535"/>
                    <a:pt x="2149126" y="558495"/>
                    <a:pt x="1924514" y="609599"/>
                  </a:cubicBezTo>
                  <a:cubicBezTo>
                    <a:pt x="1699902" y="660703"/>
                    <a:pt x="1517546" y="587798"/>
                    <a:pt x="1267071" y="609599"/>
                  </a:cubicBezTo>
                  <a:cubicBezTo>
                    <a:pt x="1016596" y="631400"/>
                    <a:pt x="837856" y="533299"/>
                    <a:pt x="609627" y="609599"/>
                  </a:cubicBezTo>
                  <a:cubicBezTo>
                    <a:pt x="381398" y="685899"/>
                    <a:pt x="223243" y="581382"/>
                    <a:pt x="101602" y="609599"/>
                  </a:cubicBezTo>
                  <a:cubicBezTo>
                    <a:pt x="39037" y="603520"/>
                    <a:pt x="-6281" y="554721"/>
                    <a:pt x="0" y="507997"/>
                  </a:cubicBezTo>
                  <a:cubicBezTo>
                    <a:pt x="-37679" y="330325"/>
                    <a:pt x="8554" y="212412"/>
                    <a:pt x="0" y="101602"/>
                  </a:cubicBezTo>
                  <a:close/>
                </a:path>
              </a:pathLst>
            </a:custGeom>
            <a:solidFill>
              <a:srgbClr val="0070C0">
                <a:alpha val="25358"/>
              </a:srgbClr>
            </a:solidFill>
            <a:ln w="38100" cap="rnd" cmpd="sng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25400" dir="5400000" algn="ctr" rotWithShape="0">
                <a:schemeClr val="accent3">
                  <a:lumMod val="50000"/>
                  <a:alpha val="9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28C82525-7116-73EB-9E82-EF95E929686D}"/>
                </a:ext>
              </a:extLst>
            </p:cNvPr>
            <p:cNvSpPr/>
            <p:nvPr/>
          </p:nvSpPr>
          <p:spPr>
            <a:xfrm>
              <a:off x="8633847" y="5207494"/>
              <a:ext cx="597877" cy="3429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E1042584-E518-3465-1AFC-027EA8997EF0}"/>
              </a:ext>
            </a:extLst>
          </p:cNvPr>
          <p:cNvSpPr txBox="1">
            <a:spLocks/>
          </p:cNvSpPr>
          <p:nvPr/>
        </p:nvSpPr>
        <p:spPr>
          <a:xfrm>
            <a:off x="1663445" y="3824856"/>
            <a:ext cx="8657747" cy="95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Lucida Grande" panose="020B0600040502020204" pitchFamily="34" charset="0"/>
                <a:ea typeface="Lucida Grande" panose="020B0600040502020204" pitchFamily="34" charset="0"/>
                <a:cs typeface="Lucida Grande" panose="020B0600040502020204" pitchFamily="34" charset="0"/>
                <a:sym typeface="Lucida Grande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Lucida Grande"/>
                <a:ea typeface="Lucida Grande"/>
                <a:cs typeface="Lucida Grande"/>
                <a:sym typeface="Lucida Grande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Lucida Grande"/>
                <a:ea typeface="Lucida Grande"/>
                <a:cs typeface="Lucida Grande"/>
                <a:sym typeface="Lucida Grande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Lucida Grande"/>
                <a:ea typeface="Lucida Grande"/>
                <a:cs typeface="Lucida Grande"/>
                <a:sym typeface="Lucida Grande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Lucida Grande"/>
                <a:ea typeface="Lucida Grande"/>
                <a:cs typeface="Lucida Grande"/>
                <a:sym typeface="Lucida Grande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Lucida Grande"/>
                <a:ea typeface="Lucida Grande"/>
                <a:cs typeface="Lucida Grande"/>
                <a:sym typeface="Lucida Grande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Lucida Grande"/>
                <a:ea typeface="Lucida Grande"/>
                <a:cs typeface="Lucida Grande"/>
                <a:sym typeface="Lucida Grande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Lucida Grande"/>
                <a:ea typeface="Lucida Grande"/>
                <a:cs typeface="Lucida Grande"/>
                <a:sym typeface="Lucida Grande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Lucida Grande"/>
                <a:ea typeface="Lucida Grande"/>
                <a:cs typeface="Lucida Grande"/>
                <a:sym typeface="Lucida Grande"/>
              </a:defRPr>
            </a:lvl9pPr>
          </a:lstStyle>
          <a:p>
            <a:pPr algn="ctr"/>
            <a:r>
              <a:rPr lang="en-US" b="1" dirty="0"/>
              <a:t>Other Index Designs?</a:t>
            </a:r>
          </a:p>
        </p:txBody>
      </p:sp>
      <p:pic>
        <p:nvPicPr>
          <p:cNvPr id="6146" name="Picture 2" descr="PDF] ALEX: An Updatable Adaptive Learned Index | Semantic Scholar">
            <a:extLst>
              <a:ext uri="{FF2B5EF4-FFF2-40B4-BE49-F238E27FC236}">
                <a16:creationId xmlns:a16="http://schemas.microsoft.com/office/drawing/2014/main" id="{B9AF8355-DC5D-1C2F-5BB4-3A9591BE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80" y="4926290"/>
            <a:ext cx="2964139" cy="12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37BA4C6-AFF1-7A6F-1A9A-9710AD02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3166" y="4642569"/>
            <a:ext cx="441498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41E52-D50F-BB26-82CA-E1C9F1E512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5B7B9E-CF20-2361-E45E-E259F0BE00A2}"/>
              </a:ext>
            </a:extLst>
          </p:cNvPr>
          <p:cNvSpPr/>
          <p:nvPr/>
        </p:nvSpPr>
        <p:spPr>
          <a:xfrm>
            <a:off x="9240580" y="5447568"/>
            <a:ext cx="1297567" cy="35646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88474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B746-1616-FE65-0714-1A2B68CD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246DD-0191-92C6-D2B2-ACE875151723}"/>
              </a:ext>
            </a:extLst>
          </p:cNvPr>
          <p:cNvSpPr txBox="1"/>
          <p:nvPr/>
        </p:nvSpPr>
        <p:spPr>
          <a:xfrm>
            <a:off x="838200" y="1767007"/>
            <a:ext cx="10324847" cy="4093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Introduction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Vision</a:t>
            </a:r>
          </a:p>
          <a:p>
            <a:pPr algn="l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Background on Index Designs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Sortedness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 Metrics &amp; Evaluation Framework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 sz="2800" dirty="0"/>
              <a:t>Benchmarking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84DFF-D44A-3FCB-0293-117B827851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5224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4F30623E-1847-7C8F-7B07-04A65808F2C9}"/>
              </a:ext>
            </a:extLst>
          </p:cNvPr>
          <p:cNvSpPr txBox="1"/>
          <p:nvPr/>
        </p:nvSpPr>
        <p:spPr>
          <a:xfrm>
            <a:off x="5674061" y="2601579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71A1D54-2009-F44C-FA54-6036B71979FF}"/>
              </a:ext>
            </a:extLst>
          </p:cNvPr>
          <p:cNvSpPr txBox="1"/>
          <p:nvPr/>
        </p:nvSpPr>
        <p:spPr>
          <a:xfrm>
            <a:off x="7188556" y="2497935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9806546-E1B5-90FD-B613-27AE20620F5A}"/>
              </a:ext>
            </a:extLst>
          </p:cNvPr>
          <p:cNvSpPr txBox="1"/>
          <p:nvPr/>
        </p:nvSpPr>
        <p:spPr>
          <a:xfrm>
            <a:off x="6180928" y="3629531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AA61931-7D1F-7636-2977-9C73A48D168B}"/>
              </a:ext>
            </a:extLst>
          </p:cNvPr>
          <p:cNvSpPr txBox="1"/>
          <p:nvPr/>
        </p:nvSpPr>
        <p:spPr>
          <a:xfrm>
            <a:off x="7859140" y="3435350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926D4-FB3A-9D8E-6E2E-AE743A3C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ALEX: An Updatable Learned Index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1A1CC4-C72E-2D67-050C-F1AA31644E18}"/>
              </a:ext>
            </a:extLst>
          </p:cNvPr>
          <p:cNvGrpSpPr/>
          <p:nvPr/>
        </p:nvGrpSpPr>
        <p:grpSpPr>
          <a:xfrm>
            <a:off x="5031976" y="2236565"/>
            <a:ext cx="435429" cy="436155"/>
            <a:chOff x="3741059" y="2142436"/>
            <a:chExt cx="435429" cy="4361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9162C5-D68F-5FEB-E47C-BB02B7799DE7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D6C22B-6584-6A94-C45E-0F448AFF88E5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6DC3F08-A529-BEAD-AB79-7CAA2A7AD9B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3FEE89-18B5-60A3-734C-0CAC018F1C62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BAA5B32-7B2B-AAB7-5FC4-997672166AB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1CE29D-D378-66CF-A3B2-EEC6FA5AB7AC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31103C-2E66-674A-D6CF-97A2A79F43FB}"/>
              </a:ext>
            </a:extLst>
          </p:cNvPr>
          <p:cNvGrpSpPr/>
          <p:nvPr/>
        </p:nvGrpSpPr>
        <p:grpSpPr>
          <a:xfrm>
            <a:off x="5755270" y="2236565"/>
            <a:ext cx="435429" cy="434000"/>
            <a:chOff x="4464353" y="2142436"/>
            <a:chExt cx="435429" cy="434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C21D47D-66F9-C9C1-84C1-96E5A7D8CF62}"/>
                </a:ext>
              </a:extLst>
            </p:cNvPr>
            <p:cNvGrpSpPr/>
            <p:nvPr/>
          </p:nvGrpSpPr>
          <p:grpSpPr>
            <a:xfrm>
              <a:off x="4464353" y="2387524"/>
              <a:ext cx="435429" cy="188912"/>
              <a:chOff x="4913087" y="1690689"/>
              <a:chExt cx="435429" cy="18891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094E17-84D4-FA15-8058-EA667A027F6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3612309-2C87-D291-098D-1ADCE0F0ADE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17F4E7-8E05-50BA-03A7-D718E156030B}"/>
                </a:ext>
              </a:extLst>
            </p:cNvPr>
            <p:cNvGrpSpPr/>
            <p:nvPr/>
          </p:nvGrpSpPr>
          <p:grpSpPr>
            <a:xfrm>
              <a:off x="4509116" y="2142436"/>
              <a:ext cx="363458" cy="276997"/>
              <a:chOff x="4204309" y="3086469"/>
              <a:chExt cx="363458" cy="27699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9B0A729-E9E2-1BA6-41EF-B10AD6F18E6B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41CCB0-0FA3-F34B-7E1D-F3B53FB497A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7FDB05-A6D6-8E8B-897F-53AAEBE35781}"/>
              </a:ext>
            </a:extLst>
          </p:cNvPr>
          <p:cNvGrpSpPr/>
          <p:nvPr/>
        </p:nvGrpSpPr>
        <p:grpSpPr>
          <a:xfrm>
            <a:off x="6473123" y="2236565"/>
            <a:ext cx="435429" cy="434000"/>
            <a:chOff x="5182206" y="2142436"/>
            <a:chExt cx="435429" cy="434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BAD7FC-3D93-001C-D8E2-EAAE86F0EFF2}"/>
                </a:ext>
              </a:extLst>
            </p:cNvPr>
            <p:cNvGrpSpPr/>
            <p:nvPr/>
          </p:nvGrpSpPr>
          <p:grpSpPr>
            <a:xfrm>
              <a:off x="5182206" y="2387524"/>
              <a:ext cx="435429" cy="188912"/>
              <a:chOff x="4913087" y="1690689"/>
              <a:chExt cx="435429" cy="18891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2531C03-9B2C-F218-62FC-10CB83B10D2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530814-1E11-7FB5-3ACB-C433EFA25FFF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4D536E-B7FC-6DB3-D501-594109E2E09A}"/>
                </a:ext>
              </a:extLst>
            </p:cNvPr>
            <p:cNvGrpSpPr/>
            <p:nvPr/>
          </p:nvGrpSpPr>
          <p:grpSpPr>
            <a:xfrm>
              <a:off x="5205201" y="2142436"/>
              <a:ext cx="363458" cy="276997"/>
              <a:chOff x="4204309" y="3086469"/>
              <a:chExt cx="363458" cy="27699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C1ACB42-BC94-A43B-8295-647C94AE1D6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1C3225-6050-361C-E9B9-0484AAC88834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3CB402-506B-B6CE-4126-B2FAC0FB4FEB}"/>
              </a:ext>
            </a:extLst>
          </p:cNvPr>
          <p:cNvGrpSpPr/>
          <p:nvPr/>
        </p:nvGrpSpPr>
        <p:grpSpPr>
          <a:xfrm>
            <a:off x="7188556" y="2236565"/>
            <a:ext cx="435429" cy="434000"/>
            <a:chOff x="5897639" y="2142436"/>
            <a:chExt cx="435429" cy="434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462410-B3B9-0A00-4B38-6C3318ABC735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6B0A89-3F69-2075-55EA-E985266CA06A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1B5C7F4-AB1E-4761-5029-6334A10EE7B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CEA518-20A7-D850-5819-6C964414A7C9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A405203-BE73-50D3-E7F7-857298446212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8B52F7-DC92-08D9-9162-61D409AAB62D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DF0B79-B4A3-728F-0523-B852103887FC}"/>
              </a:ext>
            </a:extLst>
          </p:cNvPr>
          <p:cNvGrpSpPr/>
          <p:nvPr/>
        </p:nvGrpSpPr>
        <p:grpSpPr>
          <a:xfrm>
            <a:off x="5916137" y="1603096"/>
            <a:ext cx="870858" cy="443091"/>
            <a:chOff x="4625220" y="1508967"/>
            <a:chExt cx="870858" cy="4430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0AC32E8-8C35-7BAB-054C-F504F0641495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3F7365-1670-BCD2-69F3-5CAB62FB825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83F091-CBF4-363C-1BF8-44307CD804A8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413380-A591-2107-4AD9-0BF22252155F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CB4D191-802A-036E-A55C-11352DFF1F4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D4E15A-8545-6F27-AB47-1B968EA4592D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05FCE80-F46D-B367-B8A0-D1E8719C8544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BDA4DD-E7C7-F1E6-C292-297C8E25A60A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C3F40D6-0A2D-5111-3C75-0B95B815E7DF}"/>
              </a:ext>
            </a:extLst>
          </p:cNvPr>
          <p:cNvCxnSpPr>
            <a:stCxn id="4" idx="2"/>
            <a:endCxn id="25" idx="0"/>
          </p:cNvCxnSpPr>
          <p:nvPr/>
        </p:nvCxnSpPr>
        <p:spPr>
          <a:xfrm flipH="1">
            <a:off x="5250600" y="2046187"/>
            <a:ext cx="774394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A837306-4623-3A3C-D624-73605C0983E1}"/>
              </a:ext>
            </a:extLst>
          </p:cNvPr>
          <p:cNvCxnSpPr>
            <a:cxnSpLocks/>
            <a:stCxn id="5" idx="2"/>
            <a:endCxn id="29" idx="0"/>
          </p:cNvCxnSpPr>
          <p:nvPr/>
        </p:nvCxnSpPr>
        <p:spPr>
          <a:xfrm flipH="1">
            <a:off x="5981762" y="2046187"/>
            <a:ext cx="260947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90D5755-BB63-958D-3EF2-CFFAB5C2344A}"/>
              </a:ext>
            </a:extLst>
          </p:cNvPr>
          <p:cNvCxnSpPr>
            <a:cxnSpLocks/>
            <a:stCxn id="7" idx="2"/>
            <a:endCxn id="32" idx="0"/>
          </p:cNvCxnSpPr>
          <p:nvPr/>
        </p:nvCxnSpPr>
        <p:spPr>
          <a:xfrm>
            <a:off x="6460423" y="2046187"/>
            <a:ext cx="217424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A2A6C5F-89F2-1BCC-A63F-498B4AFC6629}"/>
              </a:ext>
            </a:extLst>
          </p:cNvPr>
          <p:cNvCxnSpPr>
            <a:cxnSpLocks/>
            <a:stCxn id="8" idx="2"/>
            <a:endCxn id="35" idx="0"/>
          </p:cNvCxnSpPr>
          <p:nvPr/>
        </p:nvCxnSpPr>
        <p:spPr>
          <a:xfrm>
            <a:off x="6678138" y="2046187"/>
            <a:ext cx="730871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141201F-3E56-EF99-44FD-A0CB4CD529B6}"/>
              </a:ext>
            </a:extLst>
          </p:cNvPr>
          <p:cNvCxnSpPr>
            <a:cxnSpLocks/>
            <a:stCxn id="11" idx="2"/>
            <a:endCxn id="141" idx="0"/>
          </p:cNvCxnSpPr>
          <p:nvPr/>
        </p:nvCxnSpPr>
        <p:spPr>
          <a:xfrm flipH="1">
            <a:off x="4300817" y="2672720"/>
            <a:ext cx="840016" cy="3132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99BD260-92C5-B6BD-4CBA-0ED58B6CC3BA}"/>
              </a:ext>
            </a:extLst>
          </p:cNvPr>
          <p:cNvCxnSpPr>
            <a:cxnSpLocks/>
            <a:stCxn id="12" idx="2"/>
            <a:endCxn id="151" idx="0"/>
          </p:cNvCxnSpPr>
          <p:nvPr/>
        </p:nvCxnSpPr>
        <p:spPr>
          <a:xfrm flipH="1">
            <a:off x="5257547" y="2672720"/>
            <a:ext cx="101001" cy="3506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5D0A374-DC90-6D08-E92F-39799AD56F93}"/>
              </a:ext>
            </a:extLst>
          </p:cNvPr>
          <p:cNvCxnSpPr>
            <a:cxnSpLocks/>
          </p:cNvCxnSpPr>
          <p:nvPr/>
        </p:nvCxnSpPr>
        <p:spPr>
          <a:xfrm flipH="1">
            <a:off x="5704782" y="2682698"/>
            <a:ext cx="164289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A7F8E22-ECB8-A856-82E8-245B9AF6D37A}"/>
              </a:ext>
            </a:extLst>
          </p:cNvPr>
          <p:cNvCxnSpPr>
            <a:cxnSpLocks/>
          </p:cNvCxnSpPr>
          <p:nvPr/>
        </p:nvCxnSpPr>
        <p:spPr>
          <a:xfrm>
            <a:off x="6086786" y="2682698"/>
            <a:ext cx="134057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680501-D277-0401-242D-97CB0D9C9FEE}"/>
              </a:ext>
            </a:extLst>
          </p:cNvPr>
          <p:cNvCxnSpPr>
            <a:cxnSpLocks/>
            <a:stCxn id="19" idx="2"/>
            <a:endCxn id="76" idx="0"/>
          </p:cNvCxnSpPr>
          <p:nvPr/>
        </p:nvCxnSpPr>
        <p:spPr>
          <a:xfrm flipH="1">
            <a:off x="6507499" y="2670565"/>
            <a:ext cx="74481" cy="4673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1B386E5-89CB-1191-4B64-CC9F2336720C}"/>
              </a:ext>
            </a:extLst>
          </p:cNvPr>
          <p:cNvCxnSpPr>
            <a:cxnSpLocks/>
            <a:stCxn id="20" idx="2"/>
            <a:endCxn id="86" idx="0"/>
          </p:cNvCxnSpPr>
          <p:nvPr/>
        </p:nvCxnSpPr>
        <p:spPr>
          <a:xfrm>
            <a:off x="6799695" y="2670565"/>
            <a:ext cx="576067" cy="4798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00D0C52-EA03-BB42-D5F8-EACEC69DF8DE}"/>
              </a:ext>
            </a:extLst>
          </p:cNvPr>
          <p:cNvCxnSpPr>
            <a:cxnSpLocks/>
          </p:cNvCxnSpPr>
          <p:nvPr/>
        </p:nvCxnSpPr>
        <p:spPr>
          <a:xfrm flipH="1">
            <a:off x="7235737" y="2682698"/>
            <a:ext cx="89810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F16AEA-EAAB-CA44-8544-07C4A76D3FC6}"/>
              </a:ext>
            </a:extLst>
          </p:cNvPr>
          <p:cNvCxnSpPr>
            <a:cxnSpLocks/>
          </p:cNvCxnSpPr>
          <p:nvPr/>
        </p:nvCxnSpPr>
        <p:spPr>
          <a:xfrm>
            <a:off x="7543262" y="2682698"/>
            <a:ext cx="78812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43B5AA7-5A79-8AAA-0D81-90BB7E620FD0}"/>
              </a:ext>
            </a:extLst>
          </p:cNvPr>
          <p:cNvGrpSpPr/>
          <p:nvPr/>
        </p:nvGrpSpPr>
        <p:grpSpPr>
          <a:xfrm>
            <a:off x="6072071" y="3137940"/>
            <a:ext cx="870858" cy="443091"/>
            <a:chOff x="4625220" y="1508967"/>
            <a:chExt cx="870858" cy="44309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5C31575-64BC-98C8-FB85-7936E9E6B6A2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768BFF5C-9A10-0DEE-6268-72CFB58B459D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ED78B0C-E473-C588-D4BC-8F2DFA8CC84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168D5D8-7C95-94E4-5409-C9851725702A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A5B293E-8C27-9729-14F7-28112113F11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13989CF-1E6D-1F8D-ED24-D2ED32DA3F0B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8FDD73B-31AB-1D28-13B3-F8D9EC70A88A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BCDDB9-F64F-0881-DF9A-67F95A124E1F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E6089EE-45E8-498F-FB07-C8BAAEDC7052}"/>
              </a:ext>
            </a:extLst>
          </p:cNvPr>
          <p:cNvGrpSpPr/>
          <p:nvPr/>
        </p:nvGrpSpPr>
        <p:grpSpPr>
          <a:xfrm>
            <a:off x="7155309" y="3150401"/>
            <a:ext cx="435429" cy="434000"/>
            <a:chOff x="5897639" y="2142436"/>
            <a:chExt cx="435429" cy="4340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294B7E2-4AC9-6C04-8CE3-2543407D7846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4BDC8A-BDA3-32FE-340B-008B002FE02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9D95294-25C2-FF12-3ED6-3C949488CA1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8D0168A-5927-5C53-D265-EA93EDFA3F46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D1C166F-BC3C-5982-55CA-0E5CAE0992D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D8B44DB-2C75-4E9B-2752-3DF59093E499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935F33B-72A9-AF00-042E-727130EA7F3C}"/>
              </a:ext>
            </a:extLst>
          </p:cNvPr>
          <p:cNvGrpSpPr/>
          <p:nvPr/>
        </p:nvGrpSpPr>
        <p:grpSpPr>
          <a:xfrm>
            <a:off x="5691165" y="3856926"/>
            <a:ext cx="435429" cy="436155"/>
            <a:chOff x="3741059" y="2142436"/>
            <a:chExt cx="435429" cy="4361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83FA7EF-BBD3-56B4-3C17-9ADB526AA616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1458D7D-5C16-57C2-9423-7A37CC80FFA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F7C88F-523F-5EC6-5960-55AC919F5BB2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F991811-E6A5-9F25-38AA-9916DC3E41F7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0F72E0D-9539-0B55-5B5B-EC369593E3F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3566DF2-4390-AB86-352A-7743824B383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F9602A6-69F7-1ECD-FDF9-6A9A1BC7758A}"/>
              </a:ext>
            </a:extLst>
          </p:cNvPr>
          <p:cNvGrpSpPr/>
          <p:nvPr/>
        </p:nvGrpSpPr>
        <p:grpSpPr>
          <a:xfrm>
            <a:off x="6800308" y="3856926"/>
            <a:ext cx="435429" cy="436155"/>
            <a:chOff x="3741059" y="2142436"/>
            <a:chExt cx="435429" cy="436155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F615E32-3846-160D-2F7D-E25D8AEAEA3E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F0E8C7B-1232-C5B2-07F8-FDAB394BFA4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BCFE109-BFC0-2CC6-3A50-8D6A4E11149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A919231-E8F1-63D7-8231-B6C5452CD2C0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BF8D33E-493B-7CE6-1E6F-964612C449C9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01428C5-7456-3EFF-7FAE-A17BFEE86B47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9F4CA98-FC13-6175-AE38-5433CBAB00F2}"/>
              </a:ext>
            </a:extLst>
          </p:cNvPr>
          <p:cNvCxnSpPr>
            <a:cxnSpLocks/>
            <a:stCxn id="77" idx="2"/>
            <a:endCxn id="100" idx="0"/>
          </p:cNvCxnSpPr>
          <p:nvPr/>
        </p:nvCxnSpPr>
        <p:spPr>
          <a:xfrm flipH="1">
            <a:off x="5909789" y="3581031"/>
            <a:ext cx="271139" cy="2758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FE3D3FB5-FAA9-DC87-6AC7-F86EBE089224}"/>
              </a:ext>
            </a:extLst>
          </p:cNvPr>
          <p:cNvCxnSpPr>
            <a:cxnSpLocks/>
            <a:stCxn id="80" idx="2"/>
            <a:endCxn id="114" idx="0"/>
          </p:cNvCxnSpPr>
          <p:nvPr/>
        </p:nvCxnSpPr>
        <p:spPr>
          <a:xfrm>
            <a:off x="6834072" y="3581031"/>
            <a:ext cx="184860" cy="2758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4B1DD0D-DCEC-1525-8ED9-BA8375426420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6371123" y="3581031"/>
            <a:ext cx="27520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C7F45DBD-00A6-6730-69A3-203FAAB12A86}"/>
              </a:ext>
            </a:extLst>
          </p:cNvPr>
          <p:cNvCxnSpPr>
            <a:cxnSpLocks/>
            <a:stCxn id="79" idx="2"/>
          </p:cNvCxnSpPr>
          <p:nvPr/>
        </p:nvCxnSpPr>
        <p:spPr>
          <a:xfrm>
            <a:off x="6616357" y="3581031"/>
            <a:ext cx="17396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18E2EB7-CF2D-A3DD-EE13-CFAA614A1369}"/>
              </a:ext>
            </a:extLst>
          </p:cNvPr>
          <p:cNvCxnSpPr>
            <a:cxnSpLocks/>
            <a:stCxn id="88" idx="2"/>
          </p:cNvCxnSpPr>
          <p:nvPr/>
        </p:nvCxnSpPr>
        <p:spPr>
          <a:xfrm>
            <a:off x="7481881" y="3584401"/>
            <a:ext cx="659665" cy="1884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BFCF0DF-21E7-0E62-D185-EEC07237D57E}"/>
              </a:ext>
            </a:extLst>
          </p:cNvPr>
          <p:cNvCxnSpPr>
            <a:cxnSpLocks/>
            <a:stCxn id="87" idx="2"/>
          </p:cNvCxnSpPr>
          <p:nvPr/>
        </p:nvCxnSpPr>
        <p:spPr>
          <a:xfrm>
            <a:off x="7264166" y="3584401"/>
            <a:ext cx="435429" cy="4110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6E8BD4C-E58C-9DD5-C054-855CDC7D9AD5}"/>
              </a:ext>
            </a:extLst>
          </p:cNvPr>
          <p:cNvGrpSpPr/>
          <p:nvPr/>
        </p:nvGrpSpPr>
        <p:grpSpPr>
          <a:xfrm>
            <a:off x="3881717" y="2985927"/>
            <a:ext cx="838200" cy="692721"/>
            <a:chOff x="2794000" y="3392446"/>
            <a:chExt cx="838200" cy="692721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F4152DF-0617-0157-046A-DCE6ABEDC776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B16EEE2-93A8-4C1E-E1D2-16074FABC2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DF579B2-C796-668B-FD3F-FB21AE8DC751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D457EE2-7F9C-39C4-1DE6-3E93C5DF15AF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DD6F3D3-8D58-EC35-347E-987645F9905D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EF6F5AB5-EE43-1D9E-0E9A-71B64641D5D0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81150EEF-4AF4-E002-FAF6-4B77225719D4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45A3811-93A9-B423-771E-98C07976C32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96E4C22-FB7C-35C8-FDCA-8DA9663A3320}"/>
              </a:ext>
            </a:extLst>
          </p:cNvPr>
          <p:cNvGrpSpPr/>
          <p:nvPr/>
        </p:nvGrpSpPr>
        <p:grpSpPr>
          <a:xfrm>
            <a:off x="4838447" y="3023375"/>
            <a:ext cx="838200" cy="692721"/>
            <a:chOff x="2794000" y="3392446"/>
            <a:chExt cx="838200" cy="69272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5D8D810-0D4E-8373-4AB7-63183AB9B1DB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E2A47CAA-F1F4-053A-8C08-E8470001F0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240CAEE2-3399-F73D-1B72-D238EDBC7C29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B970DB5C-2B3E-9662-EA95-39FB3EEAA79D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3D48CD32-F774-8360-3953-7A0472FA61C9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DFB21CE-3AD8-E954-E84D-47183B525B21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79E2601-61A9-8830-5F75-964645827FF9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0BF19B8-3E4D-E837-A32D-AFC0CA592E4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844E71ED-B27C-C358-DF41-0F2A279EFBA9}"/>
              </a:ext>
            </a:extLst>
          </p:cNvPr>
          <p:cNvCxnSpPr>
            <a:cxnSpLocks/>
            <a:stCxn id="101" idx="2"/>
            <a:endCxn id="220" idx="0"/>
          </p:cNvCxnSpPr>
          <p:nvPr/>
        </p:nvCxnSpPr>
        <p:spPr>
          <a:xfrm flipH="1">
            <a:off x="4901646" y="4293081"/>
            <a:ext cx="898376" cy="4112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66FBB673-A656-984E-0286-68D4AE67A8B2}"/>
              </a:ext>
            </a:extLst>
          </p:cNvPr>
          <p:cNvCxnSpPr>
            <a:cxnSpLocks/>
            <a:stCxn id="102" idx="2"/>
            <a:endCxn id="171" idx="0"/>
          </p:cNvCxnSpPr>
          <p:nvPr/>
        </p:nvCxnSpPr>
        <p:spPr>
          <a:xfrm flipH="1">
            <a:off x="5965783" y="4293081"/>
            <a:ext cx="51954" cy="4112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A9480C6-2786-811E-AABE-E8F9FDD88A69}"/>
              </a:ext>
            </a:extLst>
          </p:cNvPr>
          <p:cNvGrpSpPr/>
          <p:nvPr/>
        </p:nvGrpSpPr>
        <p:grpSpPr>
          <a:xfrm>
            <a:off x="5546683" y="4704314"/>
            <a:ext cx="838200" cy="692721"/>
            <a:chOff x="5546683" y="4704314"/>
            <a:chExt cx="838200" cy="692721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BD90D92-D079-0831-CDA9-B0811B17B9BC}"/>
                </a:ext>
              </a:extLst>
            </p:cNvPr>
            <p:cNvSpPr/>
            <p:nvPr/>
          </p:nvSpPr>
          <p:spPr>
            <a:xfrm>
              <a:off x="5546683" y="4704314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05B70A1F-4C54-6884-54BC-C407FEAB780D}"/>
                </a:ext>
              </a:extLst>
            </p:cNvPr>
            <p:cNvGrpSpPr/>
            <p:nvPr/>
          </p:nvGrpSpPr>
          <p:grpSpPr>
            <a:xfrm>
              <a:off x="5675197" y="4773677"/>
              <a:ext cx="586156" cy="439486"/>
              <a:chOff x="5675197" y="4773677"/>
              <a:chExt cx="586156" cy="439486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E913C347-549A-4E59-9AAE-83EBAFD15A5C}"/>
                  </a:ext>
                </a:extLst>
              </p:cNvPr>
              <p:cNvGrpSpPr/>
              <p:nvPr/>
            </p:nvGrpSpPr>
            <p:grpSpPr>
              <a:xfrm>
                <a:off x="5784054" y="4773677"/>
                <a:ext cx="363458" cy="276997"/>
                <a:chOff x="4204309" y="3086469"/>
                <a:chExt cx="363458" cy="276997"/>
              </a:xfrm>
            </p:grpSpPr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48490F2-2991-181D-7A92-46B308912546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7CC7E42F-433A-BC33-52BF-A814835ECE08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ECF456F-AEAF-11B6-1D48-C087CE795AD0}"/>
                  </a:ext>
                </a:extLst>
              </p:cNvPr>
              <p:cNvGrpSpPr/>
              <p:nvPr/>
            </p:nvGrpSpPr>
            <p:grpSpPr>
              <a:xfrm>
                <a:off x="5675197" y="5074664"/>
                <a:ext cx="586156" cy="138499"/>
                <a:chOff x="5675197" y="5074664"/>
                <a:chExt cx="586156" cy="138499"/>
              </a:xfrm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EBC6FF4E-69BC-3382-49F5-BE2FEF56F69C}"/>
                    </a:ext>
                  </a:extLst>
                </p:cNvPr>
                <p:cNvSpPr/>
                <p:nvPr/>
              </p:nvSpPr>
              <p:spPr>
                <a:xfrm>
                  <a:off x="5675197" y="5074665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26EE8BCC-E2D3-95C7-D8BB-1809537F470E}"/>
                    </a:ext>
                  </a:extLst>
                </p:cNvPr>
                <p:cNvSpPr/>
                <p:nvPr/>
              </p:nvSpPr>
              <p:spPr>
                <a:xfrm>
                  <a:off x="6078473" y="5074664"/>
                  <a:ext cx="1828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715E1109-9FB0-8580-EE12-B27A8A71DED7}"/>
                    </a:ext>
                  </a:extLst>
                </p:cNvPr>
                <p:cNvSpPr/>
                <p:nvPr/>
              </p:nvSpPr>
              <p:spPr>
                <a:xfrm>
                  <a:off x="5895593" y="5074664"/>
                  <a:ext cx="182880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94D83A03-907D-CE96-AB59-583D561379DF}"/>
              </a:ext>
            </a:extLst>
          </p:cNvPr>
          <p:cNvSpPr txBox="1"/>
          <p:nvPr/>
        </p:nvSpPr>
        <p:spPr>
          <a:xfrm>
            <a:off x="6924356" y="1654383"/>
            <a:ext cx="111504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Root node</a:t>
            </a:r>
          </a:p>
        </p:txBody>
      </p:sp>
      <p:sp>
        <p:nvSpPr>
          <p:cNvPr id="190" name="Right Brace 189">
            <a:extLst>
              <a:ext uri="{FF2B5EF4-FFF2-40B4-BE49-F238E27FC236}">
                <a16:creationId xmlns:a16="http://schemas.microsoft.com/office/drawing/2014/main" id="{33E0783B-39D8-8C2A-1CB0-72FCCF520FE5}"/>
              </a:ext>
            </a:extLst>
          </p:cNvPr>
          <p:cNvSpPr/>
          <p:nvPr/>
        </p:nvSpPr>
        <p:spPr>
          <a:xfrm>
            <a:off x="8520608" y="1731395"/>
            <a:ext cx="359764" cy="2789676"/>
          </a:xfrm>
          <a:custGeom>
            <a:avLst/>
            <a:gdLst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724117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65559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  <a:gd name="connsiteX9" fmla="*/ 0 w 359764"/>
              <a:gd name="connsiteY9" fmla="*/ 2036463 h 2789676"/>
              <a:gd name="connsiteX10" fmla="*/ 0 w 359764"/>
              <a:gd name="connsiteY10" fmla="*/ 1311148 h 2789676"/>
              <a:gd name="connsiteX11" fmla="*/ 0 w 359764"/>
              <a:gd name="connsiteY11" fmla="*/ 697419 h 2789676"/>
              <a:gd name="connsiteX12" fmla="*/ 0 w 359764"/>
              <a:gd name="connsiteY12" fmla="*/ 0 h 2789676"/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697419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52211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764" h="2789676" stroke="0" extrusionOk="0">
                <a:moveTo>
                  <a:pt x="0" y="0"/>
                </a:moveTo>
                <a:cubicBezTo>
                  <a:pt x="97728" y="-998"/>
                  <a:pt x="179495" y="13567"/>
                  <a:pt x="179882" y="29979"/>
                </a:cubicBezTo>
                <a:cubicBezTo>
                  <a:pt x="160192" y="225929"/>
                  <a:pt x="147430" y="419405"/>
                  <a:pt x="179882" y="724117"/>
                </a:cubicBezTo>
                <a:cubicBezTo>
                  <a:pt x="212334" y="1028829"/>
                  <a:pt x="160375" y="1143909"/>
                  <a:pt x="179882" y="1364859"/>
                </a:cubicBezTo>
                <a:cubicBezTo>
                  <a:pt x="164560" y="1373033"/>
                  <a:pt x="276391" y="1402470"/>
                  <a:pt x="359764" y="1394838"/>
                </a:cubicBezTo>
                <a:cubicBezTo>
                  <a:pt x="264522" y="1395325"/>
                  <a:pt x="181581" y="1404764"/>
                  <a:pt x="179882" y="1424817"/>
                </a:cubicBezTo>
                <a:cubicBezTo>
                  <a:pt x="162541" y="1682825"/>
                  <a:pt x="158587" y="1860029"/>
                  <a:pt x="179882" y="2065559"/>
                </a:cubicBezTo>
                <a:cubicBezTo>
                  <a:pt x="201177" y="2271089"/>
                  <a:pt x="199382" y="2619029"/>
                  <a:pt x="179882" y="2759697"/>
                </a:cubicBezTo>
                <a:cubicBezTo>
                  <a:pt x="192422" y="2783274"/>
                  <a:pt x="109707" y="2792167"/>
                  <a:pt x="0" y="2789676"/>
                </a:cubicBezTo>
                <a:cubicBezTo>
                  <a:pt x="11914" y="2588284"/>
                  <a:pt x="-6194" y="2305597"/>
                  <a:pt x="0" y="2036463"/>
                </a:cubicBezTo>
                <a:cubicBezTo>
                  <a:pt x="6194" y="1767329"/>
                  <a:pt x="13760" y="1561523"/>
                  <a:pt x="0" y="1311148"/>
                </a:cubicBezTo>
                <a:cubicBezTo>
                  <a:pt x="-13760" y="1060773"/>
                  <a:pt x="-16217" y="956262"/>
                  <a:pt x="0" y="697419"/>
                </a:cubicBezTo>
                <a:cubicBezTo>
                  <a:pt x="16217" y="438576"/>
                  <a:pt x="23154" y="228020"/>
                  <a:pt x="0" y="0"/>
                </a:cubicBezTo>
                <a:close/>
              </a:path>
              <a:path w="359764" h="2789676" fill="none" extrusionOk="0">
                <a:moveTo>
                  <a:pt x="0" y="0"/>
                </a:moveTo>
                <a:cubicBezTo>
                  <a:pt x="97743" y="-91"/>
                  <a:pt x="182070" y="15305"/>
                  <a:pt x="179882" y="29979"/>
                </a:cubicBezTo>
                <a:cubicBezTo>
                  <a:pt x="198575" y="289054"/>
                  <a:pt x="187174" y="446831"/>
                  <a:pt x="179882" y="697419"/>
                </a:cubicBezTo>
                <a:cubicBezTo>
                  <a:pt x="172590" y="948007"/>
                  <a:pt x="191257" y="1210735"/>
                  <a:pt x="179882" y="1364859"/>
                </a:cubicBezTo>
                <a:cubicBezTo>
                  <a:pt x="178914" y="1361333"/>
                  <a:pt x="262304" y="1396026"/>
                  <a:pt x="359764" y="1394838"/>
                </a:cubicBezTo>
                <a:cubicBezTo>
                  <a:pt x="259419" y="1395057"/>
                  <a:pt x="178806" y="1411615"/>
                  <a:pt x="179882" y="1424817"/>
                </a:cubicBezTo>
                <a:cubicBezTo>
                  <a:pt x="158932" y="1616467"/>
                  <a:pt x="206568" y="1778585"/>
                  <a:pt x="179882" y="2052211"/>
                </a:cubicBezTo>
                <a:cubicBezTo>
                  <a:pt x="153196" y="2325837"/>
                  <a:pt x="157675" y="2562358"/>
                  <a:pt x="179882" y="2759697"/>
                </a:cubicBezTo>
                <a:cubicBezTo>
                  <a:pt x="191294" y="2765033"/>
                  <a:pt x="83105" y="2798783"/>
                  <a:pt x="0" y="2789676"/>
                </a:cubicBezTo>
              </a:path>
              <a:path w="359764" h="2789676" fill="none" stroke="0" extrusionOk="0">
                <a:moveTo>
                  <a:pt x="0" y="0"/>
                </a:moveTo>
                <a:cubicBezTo>
                  <a:pt x="100201" y="-4022"/>
                  <a:pt x="176668" y="13950"/>
                  <a:pt x="179882" y="29979"/>
                </a:cubicBezTo>
                <a:cubicBezTo>
                  <a:pt x="176004" y="273870"/>
                  <a:pt x="209558" y="466001"/>
                  <a:pt x="179882" y="724117"/>
                </a:cubicBezTo>
                <a:cubicBezTo>
                  <a:pt x="150206" y="982233"/>
                  <a:pt x="187088" y="1105966"/>
                  <a:pt x="179882" y="1364859"/>
                </a:cubicBezTo>
                <a:cubicBezTo>
                  <a:pt x="166508" y="1389225"/>
                  <a:pt x="256786" y="1401331"/>
                  <a:pt x="359764" y="1394838"/>
                </a:cubicBezTo>
                <a:cubicBezTo>
                  <a:pt x="262585" y="1396449"/>
                  <a:pt x="179731" y="1411855"/>
                  <a:pt x="179882" y="1424817"/>
                </a:cubicBezTo>
                <a:cubicBezTo>
                  <a:pt x="187000" y="1767135"/>
                  <a:pt x="156740" y="1961632"/>
                  <a:pt x="179882" y="2118955"/>
                </a:cubicBezTo>
                <a:cubicBezTo>
                  <a:pt x="203024" y="2276278"/>
                  <a:pt x="169203" y="2549713"/>
                  <a:pt x="179882" y="2759697"/>
                </a:cubicBezTo>
                <a:cubicBezTo>
                  <a:pt x="166373" y="2783378"/>
                  <a:pt x="100356" y="2783899"/>
                  <a:pt x="0" y="2789676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2491C97-5A4C-91A1-4B8E-8DDB1D996194}"/>
              </a:ext>
            </a:extLst>
          </p:cNvPr>
          <p:cNvSpPr txBox="1"/>
          <p:nvPr/>
        </p:nvSpPr>
        <p:spPr>
          <a:xfrm>
            <a:off x="8702723" y="2938849"/>
            <a:ext cx="317698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Adaptive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Recursive Model Index (RMI)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09" name="Right Brace 208">
            <a:extLst>
              <a:ext uri="{FF2B5EF4-FFF2-40B4-BE49-F238E27FC236}">
                <a16:creationId xmlns:a16="http://schemas.microsoft.com/office/drawing/2014/main" id="{6FA66F31-FF2D-593C-5080-E62BBB49CD8B}"/>
              </a:ext>
            </a:extLst>
          </p:cNvPr>
          <p:cNvSpPr/>
          <p:nvPr/>
        </p:nvSpPr>
        <p:spPr>
          <a:xfrm rot="5400000">
            <a:off x="5243456" y="4840928"/>
            <a:ext cx="266063" cy="1586850"/>
          </a:xfrm>
          <a:custGeom>
            <a:avLst/>
            <a:gdLst>
              <a:gd name="connsiteX0" fmla="*/ 0 w 266063"/>
              <a:gd name="connsiteY0" fmla="*/ 0 h 1586850"/>
              <a:gd name="connsiteX1" fmla="*/ 133032 w 266063"/>
              <a:gd name="connsiteY1" fmla="*/ 22171 h 1586850"/>
              <a:gd name="connsiteX2" fmla="*/ 133032 w 266063"/>
              <a:gd name="connsiteY2" fmla="*/ 403896 h 1586850"/>
              <a:gd name="connsiteX3" fmla="*/ 133032 w 266063"/>
              <a:gd name="connsiteY3" fmla="*/ 756258 h 1586850"/>
              <a:gd name="connsiteX4" fmla="*/ 266064 w 266063"/>
              <a:gd name="connsiteY4" fmla="*/ 778429 h 1586850"/>
              <a:gd name="connsiteX5" fmla="*/ 133032 w 266063"/>
              <a:gd name="connsiteY5" fmla="*/ 800600 h 1586850"/>
              <a:gd name="connsiteX6" fmla="*/ 133032 w 266063"/>
              <a:gd name="connsiteY6" fmla="*/ 1167358 h 1586850"/>
              <a:gd name="connsiteX7" fmla="*/ 133032 w 266063"/>
              <a:gd name="connsiteY7" fmla="*/ 1564679 h 1586850"/>
              <a:gd name="connsiteX8" fmla="*/ 0 w 266063"/>
              <a:gd name="connsiteY8" fmla="*/ 1586850 h 1586850"/>
              <a:gd name="connsiteX9" fmla="*/ 0 w 266063"/>
              <a:gd name="connsiteY9" fmla="*/ 1026163 h 1586850"/>
              <a:gd name="connsiteX10" fmla="*/ 0 w 266063"/>
              <a:gd name="connsiteY10" fmla="*/ 481345 h 1586850"/>
              <a:gd name="connsiteX11" fmla="*/ 0 w 266063"/>
              <a:gd name="connsiteY11" fmla="*/ 0 h 1586850"/>
              <a:gd name="connsiteX0" fmla="*/ 0 w 266063"/>
              <a:gd name="connsiteY0" fmla="*/ 0 h 1586850"/>
              <a:gd name="connsiteX1" fmla="*/ 133032 w 266063"/>
              <a:gd name="connsiteY1" fmla="*/ 22171 h 1586850"/>
              <a:gd name="connsiteX2" fmla="*/ 133032 w 266063"/>
              <a:gd name="connsiteY2" fmla="*/ 389215 h 1586850"/>
              <a:gd name="connsiteX3" fmla="*/ 133032 w 266063"/>
              <a:gd name="connsiteY3" fmla="*/ 756258 h 1586850"/>
              <a:gd name="connsiteX4" fmla="*/ 266064 w 266063"/>
              <a:gd name="connsiteY4" fmla="*/ 778429 h 1586850"/>
              <a:gd name="connsiteX5" fmla="*/ 133032 w 266063"/>
              <a:gd name="connsiteY5" fmla="*/ 800600 h 1586850"/>
              <a:gd name="connsiteX6" fmla="*/ 133032 w 266063"/>
              <a:gd name="connsiteY6" fmla="*/ 1174999 h 1586850"/>
              <a:gd name="connsiteX7" fmla="*/ 133032 w 266063"/>
              <a:gd name="connsiteY7" fmla="*/ 1564679 h 1586850"/>
              <a:gd name="connsiteX8" fmla="*/ 0 w 266063"/>
              <a:gd name="connsiteY8" fmla="*/ 1586850 h 158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3" h="1586850" stroke="0" extrusionOk="0">
                <a:moveTo>
                  <a:pt x="0" y="0"/>
                </a:moveTo>
                <a:cubicBezTo>
                  <a:pt x="72725" y="-461"/>
                  <a:pt x="131901" y="10350"/>
                  <a:pt x="133032" y="22171"/>
                </a:cubicBezTo>
                <a:cubicBezTo>
                  <a:pt x="129045" y="198260"/>
                  <a:pt x="146322" y="256627"/>
                  <a:pt x="133032" y="403896"/>
                </a:cubicBezTo>
                <a:cubicBezTo>
                  <a:pt x="119742" y="551166"/>
                  <a:pt x="116815" y="676694"/>
                  <a:pt x="133032" y="756258"/>
                </a:cubicBezTo>
                <a:cubicBezTo>
                  <a:pt x="121254" y="762059"/>
                  <a:pt x="199387" y="781676"/>
                  <a:pt x="266064" y="778429"/>
                </a:cubicBezTo>
                <a:cubicBezTo>
                  <a:pt x="193827" y="778575"/>
                  <a:pt x="133983" y="786398"/>
                  <a:pt x="133032" y="800600"/>
                </a:cubicBezTo>
                <a:cubicBezTo>
                  <a:pt x="134764" y="976131"/>
                  <a:pt x="118301" y="984232"/>
                  <a:pt x="133032" y="1167358"/>
                </a:cubicBezTo>
                <a:cubicBezTo>
                  <a:pt x="147763" y="1350484"/>
                  <a:pt x="137184" y="1408423"/>
                  <a:pt x="133032" y="1564679"/>
                </a:cubicBezTo>
                <a:cubicBezTo>
                  <a:pt x="138379" y="1579918"/>
                  <a:pt x="81722" y="1588834"/>
                  <a:pt x="0" y="1586850"/>
                </a:cubicBezTo>
                <a:cubicBezTo>
                  <a:pt x="-2353" y="1461119"/>
                  <a:pt x="-23305" y="1287972"/>
                  <a:pt x="0" y="1026163"/>
                </a:cubicBezTo>
                <a:cubicBezTo>
                  <a:pt x="23305" y="764354"/>
                  <a:pt x="11169" y="719694"/>
                  <a:pt x="0" y="481345"/>
                </a:cubicBezTo>
                <a:cubicBezTo>
                  <a:pt x="-11169" y="242996"/>
                  <a:pt x="10595" y="235042"/>
                  <a:pt x="0" y="0"/>
                </a:cubicBezTo>
                <a:close/>
              </a:path>
              <a:path w="266063" h="1586850" fill="none" extrusionOk="0">
                <a:moveTo>
                  <a:pt x="0" y="0"/>
                </a:moveTo>
                <a:cubicBezTo>
                  <a:pt x="73370" y="-2746"/>
                  <a:pt x="135371" y="10414"/>
                  <a:pt x="133032" y="22171"/>
                </a:cubicBezTo>
                <a:cubicBezTo>
                  <a:pt x="134407" y="102094"/>
                  <a:pt x="115495" y="285504"/>
                  <a:pt x="133032" y="389215"/>
                </a:cubicBezTo>
                <a:cubicBezTo>
                  <a:pt x="150569" y="492926"/>
                  <a:pt x="130617" y="591296"/>
                  <a:pt x="133032" y="756258"/>
                </a:cubicBezTo>
                <a:cubicBezTo>
                  <a:pt x="139056" y="770611"/>
                  <a:pt x="193786" y="782452"/>
                  <a:pt x="266064" y="778429"/>
                </a:cubicBezTo>
                <a:cubicBezTo>
                  <a:pt x="193475" y="778170"/>
                  <a:pt x="133685" y="788212"/>
                  <a:pt x="133032" y="800600"/>
                </a:cubicBezTo>
                <a:cubicBezTo>
                  <a:pt x="132357" y="945728"/>
                  <a:pt x="139022" y="1030292"/>
                  <a:pt x="133032" y="1174999"/>
                </a:cubicBezTo>
                <a:cubicBezTo>
                  <a:pt x="127042" y="1319706"/>
                  <a:pt x="145352" y="1450082"/>
                  <a:pt x="133032" y="1564679"/>
                </a:cubicBezTo>
                <a:cubicBezTo>
                  <a:pt x="134429" y="1575255"/>
                  <a:pt x="78155" y="1591192"/>
                  <a:pt x="0" y="1586850"/>
                </a:cubicBezTo>
              </a:path>
              <a:path w="266063" h="1586850" fill="none" stroke="0" extrusionOk="0">
                <a:moveTo>
                  <a:pt x="0" y="0"/>
                </a:moveTo>
                <a:cubicBezTo>
                  <a:pt x="72229" y="-318"/>
                  <a:pt x="134925" y="7576"/>
                  <a:pt x="133032" y="22171"/>
                </a:cubicBezTo>
                <a:cubicBezTo>
                  <a:pt x="151788" y="186424"/>
                  <a:pt x="126327" y="252521"/>
                  <a:pt x="133032" y="403896"/>
                </a:cubicBezTo>
                <a:cubicBezTo>
                  <a:pt x="139737" y="555271"/>
                  <a:pt x="144274" y="658958"/>
                  <a:pt x="133032" y="756258"/>
                </a:cubicBezTo>
                <a:cubicBezTo>
                  <a:pt x="130778" y="776988"/>
                  <a:pt x="189361" y="768709"/>
                  <a:pt x="266064" y="778429"/>
                </a:cubicBezTo>
                <a:cubicBezTo>
                  <a:pt x="194651" y="778011"/>
                  <a:pt x="133828" y="788484"/>
                  <a:pt x="133032" y="800600"/>
                </a:cubicBezTo>
                <a:cubicBezTo>
                  <a:pt x="145621" y="898512"/>
                  <a:pt x="125280" y="1025554"/>
                  <a:pt x="133032" y="1167358"/>
                </a:cubicBezTo>
                <a:cubicBezTo>
                  <a:pt x="140784" y="1309162"/>
                  <a:pt x="145647" y="1419815"/>
                  <a:pt x="133032" y="1564679"/>
                </a:cubicBezTo>
                <a:cubicBezTo>
                  <a:pt x="133414" y="1580549"/>
                  <a:pt x="84949" y="1582990"/>
                  <a:pt x="0" y="1586850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>
                      <a:gd name="adj1" fmla="val 8333"/>
                      <a:gd name="adj2" fmla="val 49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041D5704-2059-3035-0473-C566DD8EC21D}"/>
              </a:ext>
            </a:extLst>
          </p:cNvPr>
          <p:cNvSpPr txBox="1"/>
          <p:nvPr/>
        </p:nvSpPr>
        <p:spPr>
          <a:xfrm>
            <a:off x="4868317" y="5767385"/>
            <a:ext cx="111344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</a:t>
            </a:r>
            <a:r>
              <a:rPr lang="en-US" sz="1600" dirty="0"/>
              <a:t>a node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3F64209-E494-698A-1641-A06D1068D02F}"/>
              </a:ext>
            </a:extLst>
          </p:cNvPr>
          <p:cNvSpPr txBox="1"/>
          <p:nvPr/>
        </p:nvSpPr>
        <p:spPr>
          <a:xfrm>
            <a:off x="3493743" y="1936664"/>
            <a:ext cx="71429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model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18591533-CE9B-04A7-EC30-2BE76C8B7CE3}"/>
              </a:ext>
            </a:extLst>
          </p:cNvPr>
          <p:cNvCxnSpPr>
            <a:cxnSpLocks/>
            <a:stCxn id="214" idx="3"/>
            <a:endCxn id="24" idx="1"/>
          </p:cNvCxnSpPr>
          <p:nvPr/>
        </p:nvCxnSpPr>
        <p:spPr>
          <a:xfrm>
            <a:off x="4208039" y="2105940"/>
            <a:ext cx="860832" cy="2691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B67D5809-C138-DEF4-73F4-F93720B49B9E}"/>
              </a:ext>
            </a:extLst>
          </p:cNvPr>
          <p:cNvSpPr/>
          <p:nvPr/>
        </p:nvSpPr>
        <p:spPr>
          <a:xfrm>
            <a:off x="4482546" y="4704313"/>
            <a:ext cx="838200" cy="692721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92E4FE2-4DA9-AD66-38DD-2A967AD20E3D}"/>
              </a:ext>
            </a:extLst>
          </p:cNvPr>
          <p:cNvGrpSpPr/>
          <p:nvPr/>
        </p:nvGrpSpPr>
        <p:grpSpPr>
          <a:xfrm>
            <a:off x="4719917" y="4773676"/>
            <a:ext cx="363458" cy="276997"/>
            <a:chOff x="4204309" y="3086469"/>
            <a:chExt cx="363458" cy="276997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5D109238-7A12-4817-81F8-8AB55B25577D}"/>
                </a:ext>
              </a:extLst>
            </p:cNvPr>
            <p:cNvSpPr/>
            <p:nvPr/>
          </p:nvSpPr>
          <p:spPr>
            <a:xfrm>
              <a:off x="4204309" y="3130512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C7CA7E8E-4650-12FB-C705-7494EBCE6795}"/>
                </a:ext>
              </a:extLst>
            </p:cNvPr>
            <p:cNvSpPr txBox="1"/>
            <p:nvPr/>
          </p:nvSpPr>
          <p:spPr>
            <a:xfrm>
              <a:off x="4273347" y="3086469"/>
              <a:ext cx="22538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M</a:t>
              </a: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7AFB7C8A-3F86-F3F2-2D1F-F2B469E2A5E8}"/>
              </a:ext>
            </a:extLst>
          </p:cNvPr>
          <p:cNvGrpSpPr/>
          <p:nvPr/>
        </p:nvGrpSpPr>
        <p:grpSpPr>
          <a:xfrm>
            <a:off x="4611060" y="5074664"/>
            <a:ext cx="588837" cy="140369"/>
            <a:chOff x="3269930" y="5006631"/>
            <a:chExt cx="588837" cy="140369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F4F8C6E-3B85-17C0-F786-C92D49E47526}"/>
                </a:ext>
              </a:extLst>
            </p:cNvPr>
            <p:cNvSpPr/>
            <p:nvPr/>
          </p:nvSpPr>
          <p:spPr>
            <a:xfrm>
              <a:off x="3269930" y="5006631"/>
              <a:ext cx="225380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B03DD90-0B8B-374F-1563-3D608AF2FCFA}"/>
                </a:ext>
              </a:extLst>
            </p:cNvPr>
            <p:cNvSpPr/>
            <p:nvPr/>
          </p:nvSpPr>
          <p:spPr>
            <a:xfrm>
              <a:off x="3768725" y="5006631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4599343-5C8E-4670-A348-013AD14749F1}"/>
                </a:ext>
              </a:extLst>
            </p:cNvPr>
            <p:cNvSpPr/>
            <p:nvPr/>
          </p:nvSpPr>
          <p:spPr>
            <a:xfrm>
              <a:off x="3494216" y="5008502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4E67393-3260-42C0-C9F9-1D485445F7DB}"/>
                </a:ext>
              </a:extLst>
            </p:cNvPr>
            <p:cNvSpPr/>
            <p:nvPr/>
          </p:nvSpPr>
          <p:spPr>
            <a:xfrm>
              <a:off x="3583164" y="5008402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C5D6A42-95EA-E291-5B11-F8FFDFFEB317}"/>
                </a:ext>
              </a:extLst>
            </p:cNvPr>
            <p:cNvSpPr/>
            <p:nvPr/>
          </p:nvSpPr>
          <p:spPr>
            <a:xfrm>
              <a:off x="3678683" y="5007428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6AD4C8-500B-37FF-8C31-ABA9CE83E6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[BenMoshe, ICDT 2011]">
            <a:extLst>
              <a:ext uri="{FF2B5EF4-FFF2-40B4-BE49-F238E27FC236}">
                <a16:creationId xmlns:a16="http://schemas.microsoft.com/office/drawing/2014/main" id="{F19C99E3-0462-7984-6B3E-D6AB97224777}"/>
              </a:ext>
            </a:extLst>
          </p:cNvPr>
          <p:cNvSpPr txBox="1"/>
          <p:nvPr/>
        </p:nvSpPr>
        <p:spPr>
          <a:xfrm>
            <a:off x="4110129" y="6320744"/>
            <a:ext cx="3692676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>
              <a:lnSpc>
                <a:spcPct val="90000"/>
              </a:lnSpc>
              <a:defRPr sz="2200"/>
            </a:lvl1pPr>
          </a:lstStyle>
          <a:p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Ding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,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et.al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[SIGMOD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 20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20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37986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117" grpId="0"/>
      <p:bldP spid="134" grpId="0"/>
      <p:bldP spid="134" grpId="1"/>
      <p:bldP spid="189" grpId="0"/>
      <p:bldP spid="190" grpId="0" animBg="1"/>
      <p:bldP spid="191" grpId="1"/>
      <p:bldP spid="209" grpId="0" animBg="1"/>
      <p:bldP spid="210" grpId="0"/>
      <p:bldP spid="214" grpId="0"/>
      <p:bldP spid="2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4F30623E-1847-7C8F-7B07-04A65808F2C9}"/>
              </a:ext>
            </a:extLst>
          </p:cNvPr>
          <p:cNvSpPr txBox="1"/>
          <p:nvPr/>
        </p:nvSpPr>
        <p:spPr>
          <a:xfrm>
            <a:off x="5674061" y="2601579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71A1D54-2009-F44C-FA54-6036B71979FF}"/>
              </a:ext>
            </a:extLst>
          </p:cNvPr>
          <p:cNvSpPr txBox="1"/>
          <p:nvPr/>
        </p:nvSpPr>
        <p:spPr>
          <a:xfrm>
            <a:off x="7188556" y="2497935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9806546-E1B5-90FD-B613-27AE20620F5A}"/>
              </a:ext>
            </a:extLst>
          </p:cNvPr>
          <p:cNvSpPr txBox="1"/>
          <p:nvPr/>
        </p:nvSpPr>
        <p:spPr>
          <a:xfrm>
            <a:off x="6180928" y="3629531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AA61931-7D1F-7636-2977-9C73A48D168B}"/>
              </a:ext>
            </a:extLst>
          </p:cNvPr>
          <p:cNvSpPr txBox="1"/>
          <p:nvPr/>
        </p:nvSpPr>
        <p:spPr>
          <a:xfrm>
            <a:off x="7859140" y="3435350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926D4-FB3A-9D8E-6E2E-AE743A3C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ALEX: An Updatable Learned Index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1A1CC4-C72E-2D67-050C-F1AA31644E18}"/>
              </a:ext>
            </a:extLst>
          </p:cNvPr>
          <p:cNvGrpSpPr/>
          <p:nvPr/>
        </p:nvGrpSpPr>
        <p:grpSpPr>
          <a:xfrm>
            <a:off x="5031976" y="2236565"/>
            <a:ext cx="435429" cy="436155"/>
            <a:chOff x="3741059" y="2142436"/>
            <a:chExt cx="435429" cy="4361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9162C5-D68F-5FEB-E47C-BB02B7799DE7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D6C22B-6584-6A94-C45E-0F448AFF88E5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6DC3F08-A529-BEAD-AB79-7CAA2A7AD9B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3FEE89-18B5-60A3-734C-0CAC018F1C62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BAA5B32-7B2B-AAB7-5FC4-997672166AB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1CE29D-D378-66CF-A3B2-EEC6FA5AB7AC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31103C-2E66-674A-D6CF-97A2A79F43FB}"/>
              </a:ext>
            </a:extLst>
          </p:cNvPr>
          <p:cNvGrpSpPr/>
          <p:nvPr/>
        </p:nvGrpSpPr>
        <p:grpSpPr>
          <a:xfrm>
            <a:off x="5755270" y="2236565"/>
            <a:ext cx="435429" cy="434000"/>
            <a:chOff x="4464353" y="2142436"/>
            <a:chExt cx="435429" cy="434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C21D47D-66F9-C9C1-84C1-96E5A7D8CF62}"/>
                </a:ext>
              </a:extLst>
            </p:cNvPr>
            <p:cNvGrpSpPr/>
            <p:nvPr/>
          </p:nvGrpSpPr>
          <p:grpSpPr>
            <a:xfrm>
              <a:off x="4464353" y="2387524"/>
              <a:ext cx="435429" cy="188912"/>
              <a:chOff x="4913087" y="1690689"/>
              <a:chExt cx="435429" cy="18891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094E17-84D4-FA15-8058-EA667A027F6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3612309-2C87-D291-098D-1ADCE0F0ADE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17F4E7-8E05-50BA-03A7-D718E156030B}"/>
                </a:ext>
              </a:extLst>
            </p:cNvPr>
            <p:cNvGrpSpPr/>
            <p:nvPr/>
          </p:nvGrpSpPr>
          <p:grpSpPr>
            <a:xfrm>
              <a:off x="4509116" y="2142436"/>
              <a:ext cx="363458" cy="276997"/>
              <a:chOff x="4204309" y="3086469"/>
              <a:chExt cx="363458" cy="27699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9B0A729-E9E2-1BA6-41EF-B10AD6F18E6B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41CCB0-0FA3-F34B-7E1D-F3B53FB497A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7FDB05-A6D6-8E8B-897F-53AAEBE35781}"/>
              </a:ext>
            </a:extLst>
          </p:cNvPr>
          <p:cNvGrpSpPr/>
          <p:nvPr/>
        </p:nvGrpSpPr>
        <p:grpSpPr>
          <a:xfrm>
            <a:off x="6473123" y="2236565"/>
            <a:ext cx="435429" cy="434000"/>
            <a:chOff x="5182206" y="2142436"/>
            <a:chExt cx="435429" cy="434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BAD7FC-3D93-001C-D8E2-EAAE86F0EFF2}"/>
                </a:ext>
              </a:extLst>
            </p:cNvPr>
            <p:cNvGrpSpPr/>
            <p:nvPr/>
          </p:nvGrpSpPr>
          <p:grpSpPr>
            <a:xfrm>
              <a:off x="5182206" y="2387524"/>
              <a:ext cx="435429" cy="188912"/>
              <a:chOff x="4913087" y="1690689"/>
              <a:chExt cx="435429" cy="18891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2531C03-9B2C-F218-62FC-10CB83B10D2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530814-1E11-7FB5-3ACB-C433EFA25FFF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4D536E-B7FC-6DB3-D501-594109E2E09A}"/>
                </a:ext>
              </a:extLst>
            </p:cNvPr>
            <p:cNvGrpSpPr/>
            <p:nvPr/>
          </p:nvGrpSpPr>
          <p:grpSpPr>
            <a:xfrm>
              <a:off x="5205201" y="2142436"/>
              <a:ext cx="363458" cy="276997"/>
              <a:chOff x="4204309" y="3086469"/>
              <a:chExt cx="363458" cy="27699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C1ACB42-BC94-A43B-8295-647C94AE1D6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1C3225-6050-361C-E9B9-0484AAC88834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3CB402-506B-B6CE-4126-B2FAC0FB4FEB}"/>
              </a:ext>
            </a:extLst>
          </p:cNvPr>
          <p:cNvGrpSpPr/>
          <p:nvPr/>
        </p:nvGrpSpPr>
        <p:grpSpPr>
          <a:xfrm>
            <a:off x="7188556" y="2236565"/>
            <a:ext cx="435429" cy="434000"/>
            <a:chOff x="5897639" y="2142436"/>
            <a:chExt cx="435429" cy="434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462410-B3B9-0A00-4B38-6C3318ABC735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6B0A89-3F69-2075-55EA-E985266CA06A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1B5C7F4-AB1E-4761-5029-6334A10EE7B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CEA518-20A7-D850-5819-6C964414A7C9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A405203-BE73-50D3-E7F7-857298446212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8B52F7-DC92-08D9-9162-61D409AAB62D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DF0B79-B4A3-728F-0523-B852103887FC}"/>
              </a:ext>
            </a:extLst>
          </p:cNvPr>
          <p:cNvGrpSpPr/>
          <p:nvPr/>
        </p:nvGrpSpPr>
        <p:grpSpPr>
          <a:xfrm>
            <a:off x="5916137" y="1603096"/>
            <a:ext cx="870858" cy="443091"/>
            <a:chOff x="4625220" y="1508967"/>
            <a:chExt cx="870858" cy="4430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0AC32E8-8C35-7BAB-054C-F504F0641495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3F7365-1670-BCD2-69F3-5CAB62FB825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83F091-CBF4-363C-1BF8-44307CD804A8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413380-A591-2107-4AD9-0BF22252155F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CB4D191-802A-036E-A55C-11352DFF1F4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D4E15A-8545-6F27-AB47-1B968EA4592D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05FCE80-F46D-B367-B8A0-D1E8719C8544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BDA4DD-E7C7-F1E6-C292-297C8E25A60A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C3F40D6-0A2D-5111-3C75-0B95B815E7DF}"/>
              </a:ext>
            </a:extLst>
          </p:cNvPr>
          <p:cNvCxnSpPr>
            <a:stCxn id="4" idx="2"/>
            <a:endCxn id="25" idx="0"/>
          </p:cNvCxnSpPr>
          <p:nvPr/>
        </p:nvCxnSpPr>
        <p:spPr>
          <a:xfrm flipH="1">
            <a:off x="5250600" y="2046187"/>
            <a:ext cx="774394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A837306-4623-3A3C-D624-73605C0983E1}"/>
              </a:ext>
            </a:extLst>
          </p:cNvPr>
          <p:cNvCxnSpPr>
            <a:cxnSpLocks/>
            <a:stCxn id="5" idx="2"/>
            <a:endCxn id="29" idx="0"/>
          </p:cNvCxnSpPr>
          <p:nvPr/>
        </p:nvCxnSpPr>
        <p:spPr>
          <a:xfrm flipH="1">
            <a:off x="5981762" y="2046187"/>
            <a:ext cx="260947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90D5755-BB63-958D-3EF2-CFFAB5C2344A}"/>
              </a:ext>
            </a:extLst>
          </p:cNvPr>
          <p:cNvCxnSpPr>
            <a:cxnSpLocks/>
            <a:stCxn id="7" idx="2"/>
            <a:endCxn id="32" idx="0"/>
          </p:cNvCxnSpPr>
          <p:nvPr/>
        </p:nvCxnSpPr>
        <p:spPr>
          <a:xfrm>
            <a:off x="6460423" y="2046187"/>
            <a:ext cx="217424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A2A6C5F-89F2-1BCC-A63F-498B4AFC6629}"/>
              </a:ext>
            </a:extLst>
          </p:cNvPr>
          <p:cNvCxnSpPr>
            <a:cxnSpLocks/>
            <a:stCxn id="8" idx="2"/>
            <a:endCxn id="35" idx="0"/>
          </p:cNvCxnSpPr>
          <p:nvPr/>
        </p:nvCxnSpPr>
        <p:spPr>
          <a:xfrm>
            <a:off x="6678138" y="2046187"/>
            <a:ext cx="730871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141201F-3E56-EF99-44FD-A0CB4CD529B6}"/>
              </a:ext>
            </a:extLst>
          </p:cNvPr>
          <p:cNvCxnSpPr>
            <a:cxnSpLocks/>
            <a:stCxn id="11" idx="2"/>
            <a:endCxn id="141" idx="0"/>
          </p:cNvCxnSpPr>
          <p:nvPr/>
        </p:nvCxnSpPr>
        <p:spPr>
          <a:xfrm flipH="1">
            <a:off x="4300817" y="2672720"/>
            <a:ext cx="840016" cy="3132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99BD260-92C5-B6BD-4CBA-0ED58B6CC3BA}"/>
              </a:ext>
            </a:extLst>
          </p:cNvPr>
          <p:cNvCxnSpPr>
            <a:cxnSpLocks/>
            <a:stCxn id="12" idx="2"/>
            <a:endCxn id="151" idx="0"/>
          </p:cNvCxnSpPr>
          <p:nvPr/>
        </p:nvCxnSpPr>
        <p:spPr>
          <a:xfrm flipH="1">
            <a:off x="5257547" y="2672720"/>
            <a:ext cx="101001" cy="3506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5D0A374-DC90-6D08-E92F-39799AD56F93}"/>
              </a:ext>
            </a:extLst>
          </p:cNvPr>
          <p:cNvCxnSpPr>
            <a:cxnSpLocks/>
          </p:cNvCxnSpPr>
          <p:nvPr/>
        </p:nvCxnSpPr>
        <p:spPr>
          <a:xfrm flipH="1">
            <a:off x="5704782" y="2682698"/>
            <a:ext cx="164289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A7F8E22-ECB8-A856-82E8-245B9AF6D37A}"/>
              </a:ext>
            </a:extLst>
          </p:cNvPr>
          <p:cNvCxnSpPr>
            <a:cxnSpLocks/>
          </p:cNvCxnSpPr>
          <p:nvPr/>
        </p:nvCxnSpPr>
        <p:spPr>
          <a:xfrm>
            <a:off x="6086786" y="2682698"/>
            <a:ext cx="134057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680501-D277-0401-242D-97CB0D9C9FEE}"/>
              </a:ext>
            </a:extLst>
          </p:cNvPr>
          <p:cNvCxnSpPr>
            <a:cxnSpLocks/>
            <a:stCxn id="19" idx="2"/>
            <a:endCxn id="76" idx="0"/>
          </p:cNvCxnSpPr>
          <p:nvPr/>
        </p:nvCxnSpPr>
        <p:spPr>
          <a:xfrm flipH="1">
            <a:off x="6507499" y="2670565"/>
            <a:ext cx="74481" cy="4673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1B386E5-89CB-1191-4B64-CC9F2336720C}"/>
              </a:ext>
            </a:extLst>
          </p:cNvPr>
          <p:cNvCxnSpPr>
            <a:cxnSpLocks/>
            <a:stCxn id="20" idx="2"/>
            <a:endCxn id="86" idx="0"/>
          </p:cNvCxnSpPr>
          <p:nvPr/>
        </p:nvCxnSpPr>
        <p:spPr>
          <a:xfrm>
            <a:off x="6799695" y="2670565"/>
            <a:ext cx="576067" cy="4798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00D0C52-EA03-BB42-D5F8-EACEC69DF8DE}"/>
              </a:ext>
            </a:extLst>
          </p:cNvPr>
          <p:cNvCxnSpPr>
            <a:cxnSpLocks/>
          </p:cNvCxnSpPr>
          <p:nvPr/>
        </p:nvCxnSpPr>
        <p:spPr>
          <a:xfrm flipH="1">
            <a:off x="7235737" y="2682698"/>
            <a:ext cx="89810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F16AEA-EAAB-CA44-8544-07C4A76D3FC6}"/>
              </a:ext>
            </a:extLst>
          </p:cNvPr>
          <p:cNvCxnSpPr>
            <a:cxnSpLocks/>
          </p:cNvCxnSpPr>
          <p:nvPr/>
        </p:nvCxnSpPr>
        <p:spPr>
          <a:xfrm>
            <a:off x="7543262" y="2682698"/>
            <a:ext cx="78812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43B5AA7-5A79-8AAA-0D81-90BB7E620FD0}"/>
              </a:ext>
            </a:extLst>
          </p:cNvPr>
          <p:cNvGrpSpPr/>
          <p:nvPr/>
        </p:nvGrpSpPr>
        <p:grpSpPr>
          <a:xfrm>
            <a:off x="6072071" y="3137940"/>
            <a:ext cx="870858" cy="443091"/>
            <a:chOff x="4625220" y="1508967"/>
            <a:chExt cx="870858" cy="44309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5C31575-64BC-98C8-FB85-7936E9E6B6A2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768BFF5C-9A10-0DEE-6268-72CFB58B459D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ED78B0C-E473-C588-D4BC-8F2DFA8CC84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168D5D8-7C95-94E4-5409-C9851725702A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A5B293E-8C27-9729-14F7-28112113F11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13989CF-1E6D-1F8D-ED24-D2ED32DA3F0B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8FDD73B-31AB-1D28-13B3-F8D9EC70A88A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BCDDB9-F64F-0881-DF9A-67F95A124E1F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E6089EE-45E8-498F-FB07-C8BAAEDC7052}"/>
              </a:ext>
            </a:extLst>
          </p:cNvPr>
          <p:cNvGrpSpPr/>
          <p:nvPr/>
        </p:nvGrpSpPr>
        <p:grpSpPr>
          <a:xfrm>
            <a:off x="7155309" y="3150401"/>
            <a:ext cx="435429" cy="434000"/>
            <a:chOff x="5897639" y="2142436"/>
            <a:chExt cx="435429" cy="4340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294B7E2-4AC9-6C04-8CE3-2543407D7846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4BDC8A-BDA3-32FE-340B-008B002FE02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9D95294-25C2-FF12-3ED6-3C949488CA1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8D0168A-5927-5C53-D265-EA93EDFA3F46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D1C166F-BC3C-5982-55CA-0E5CAE0992D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D8B44DB-2C75-4E9B-2752-3DF59093E499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935F33B-72A9-AF00-042E-727130EA7F3C}"/>
              </a:ext>
            </a:extLst>
          </p:cNvPr>
          <p:cNvGrpSpPr/>
          <p:nvPr/>
        </p:nvGrpSpPr>
        <p:grpSpPr>
          <a:xfrm>
            <a:off x="5691165" y="3856926"/>
            <a:ext cx="435429" cy="436155"/>
            <a:chOff x="3741059" y="2142436"/>
            <a:chExt cx="435429" cy="4361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83FA7EF-BBD3-56B4-3C17-9ADB526AA616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1458D7D-5C16-57C2-9423-7A37CC80FFA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F7C88F-523F-5EC6-5960-55AC919F5BB2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F991811-E6A5-9F25-38AA-9916DC3E41F7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0F72E0D-9539-0B55-5B5B-EC369593E3F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3566DF2-4390-AB86-352A-7743824B383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F9602A6-69F7-1ECD-FDF9-6A9A1BC7758A}"/>
              </a:ext>
            </a:extLst>
          </p:cNvPr>
          <p:cNvGrpSpPr/>
          <p:nvPr/>
        </p:nvGrpSpPr>
        <p:grpSpPr>
          <a:xfrm>
            <a:off x="6800308" y="3856926"/>
            <a:ext cx="435429" cy="436155"/>
            <a:chOff x="3741059" y="2142436"/>
            <a:chExt cx="435429" cy="436155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F615E32-3846-160D-2F7D-E25D8AEAEA3E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F0E8C7B-1232-C5B2-07F8-FDAB394BFA4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BCFE109-BFC0-2CC6-3A50-8D6A4E11149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A919231-E8F1-63D7-8231-B6C5452CD2C0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BF8D33E-493B-7CE6-1E6F-964612C449C9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01428C5-7456-3EFF-7FAE-A17BFEE86B47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9F4CA98-FC13-6175-AE38-5433CBAB00F2}"/>
              </a:ext>
            </a:extLst>
          </p:cNvPr>
          <p:cNvCxnSpPr>
            <a:cxnSpLocks/>
            <a:stCxn id="77" idx="2"/>
            <a:endCxn id="100" idx="0"/>
          </p:cNvCxnSpPr>
          <p:nvPr/>
        </p:nvCxnSpPr>
        <p:spPr>
          <a:xfrm flipH="1">
            <a:off x="5909789" y="3581031"/>
            <a:ext cx="271139" cy="2758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FE3D3FB5-FAA9-DC87-6AC7-F86EBE089224}"/>
              </a:ext>
            </a:extLst>
          </p:cNvPr>
          <p:cNvCxnSpPr>
            <a:cxnSpLocks/>
            <a:stCxn id="80" idx="2"/>
            <a:endCxn id="114" idx="0"/>
          </p:cNvCxnSpPr>
          <p:nvPr/>
        </p:nvCxnSpPr>
        <p:spPr>
          <a:xfrm>
            <a:off x="6834072" y="3581031"/>
            <a:ext cx="184860" cy="2758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4B1DD0D-DCEC-1525-8ED9-BA8375426420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6371123" y="3581031"/>
            <a:ext cx="27520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C7F45DBD-00A6-6730-69A3-203FAAB12A86}"/>
              </a:ext>
            </a:extLst>
          </p:cNvPr>
          <p:cNvCxnSpPr>
            <a:cxnSpLocks/>
            <a:stCxn id="79" idx="2"/>
          </p:cNvCxnSpPr>
          <p:nvPr/>
        </p:nvCxnSpPr>
        <p:spPr>
          <a:xfrm>
            <a:off x="6616357" y="3581031"/>
            <a:ext cx="17396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18E2EB7-CF2D-A3DD-EE13-CFAA614A1369}"/>
              </a:ext>
            </a:extLst>
          </p:cNvPr>
          <p:cNvCxnSpPr>
            <a:cxnSpLocks/>
            <a:stCxn id="88" idx="2"/>
          </p:cNvCxnSpPr>
          <p:nvPr/>
        </p:nvCxnSpPr>
        <p:spPr>
          <a:xfrm>
            <a:off x="7481881" y="3584401"/>
            <a:ext cx="659665" cy="1884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BFCF0DF-21E7-0E62-D185-EEC07237D57E}"/>
              </a:ext>
            </a:extLst>
          </p:cNvPr>
          <p:cNvCxnSpPr>
            <a:cxnSpLocks/>
            <a:stCxn id="87" idx="2"/>
          </p:cNvCxnSpPr>
          <p:nvPr/>
        </p:nvCxnSpPr>
        <p:spPr>
          <a:xfrm>
            <a:off x="7264166" y="3584401"/>
            <a:ext cx="435429" cy="4110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6E8BD4C-E58C-9DD5-C054-855CDC7D9AD5}"/>
              </a:ext>
            </a:extLst>
          </p:cNvPr>
          <p:cNvGrpSpPr/>
          <p:nvPr/>
        </p:nvGrpSpPr>
        <p:grpSpPr>
          <a:xfrm>
            <a:off x="3881717" y="2985927"/>
            <a:ext cx="838200" cy="692721"/>
            <a:chOff x="2794000" y="3392446"/>
            <a:chExt cx="838200" cy="692721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F4152DF-0617-0157-046A-DCE6ABEDC776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B16EEE2-93A8-4C1E-E1D2-16074FABC2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DF579B2-C796-668B-FD3F-FB21AE8DC751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D457EE2-7F9C-39C4-1DE6-3E93C5DF15AF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DD6F3D3-8D58-EC35-347E-987645F9905D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EF6F5AB5-EE43-1D9E-0E9A-71B64641D5D0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81150EEF-4AF4-E002-FAF6-4B77225719D4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45A3811-93A9-B423-771E-98C07976C32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96E4C22-FB7C-35C8-FDCA-8DA9663A3320}"/>
              </a:ext>
            </a:extLst>
          </p:cNvPr>
          <p:cNvGrpSpPr/>
          <p:nvPr/>
        </p:nvGrpSpPr>
        <p:grpSpPr>
          <a:xfrm>
            <a:off x="4838447" y="3023375"/>
            <a:ext cx="838200" cy="692721"/>
            <a:chOff x="2794000" y="3392446"/>
            <a:chExt cx="838200" cy="69272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5D8D810-0D4E-8373-4AB7-63183AB9B1DB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E2A47CAA-F1F4-053A-8C08-E8470001F0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240CAEE2-3399-F73D-1B72-D238EDBC7C29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B970DB5C-2B3E-9662-EA95-39FB3EEAA79D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3D48CD32-F774-8360-3953-7A0472FA61C9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DFB21CE-3AD8-E954-E84D-47183B525B21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79E2601-61A9-8830-5F75-964645827FF9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0BF19B8-3E4D-E837-A32D-AFC0CA592E4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844E71ED-B27C-C358-DF41-0F2A279EFBA9}"/>
              </a:ext>
            </a:extLst>
          </p:cNvPr>
          <p:cNvCxnSpPr>
            <a:cxnSpLocks/>
            <a:stCxn id="101" idx="2"/>
            <a:endCxn id="220" idx="0"/>
          </p:cNvCxnSpPr>
          <p:nvPr/>
        </p:nvCxnSpPr>
        <p:spPr>
          <a:xfrm flipH="1">
            <a:off x="3985112" y="4293081"/>
            <a:ext cx="1814910" cy="2897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66FBB673-A656-984E-0286-68D4AE67A8B2}"/>
              </a:ext>
            </a:extLst>
          </p:cNvPr>
          <p:cNvCxnSpPr>
            <a:cxnSpLocks/>
            <a:stCxn id="102" idx="2"/>
            <a:endCxn id="171" idx="0"/>
          </p:cNvCxnSpPr>
          <p:nvPr/>
        </p:nvCxnSpPr>
        <p:spPr>
          <a:xfrm flipH="1">
            <a:off x="5965783" y="4293081"/>
            <a:ext cx="51954" cy="4112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A9480C6-2786-811E-AABE-E8F9FDD88A69}"/>
              </a:ext>
            </a:extLst>
          </p:cNvPr>
          <p:cNvGrpSpPr/>
          <p:nvPr/>
        </p:nvGrpSpPr>
        <p:grpSpPr>
          <a:xfrm>
            <a:off x="5546683" y="4704314"/>
            <a:ext cx="838200" cy="692721"/>
            <a:chOff x="5546683" y="4704314"/>
            <a:chExt cx="838200" cy="692721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BD90D92-D079-0831-CDA9-B0811B17B9BC}"/>
                </a:ext>
              </a:extLst>
            </p:cNvPr>
            <p:cNvSpPr/>
            <p:nvPr/>
          </p:nvSpPr>
          <p:spPr>
            <a:xfrm>
              <a:off x="5546683" y="4704314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05B70A1F-4C54-6884-54BC-C407FEAB780D}"/>
                </a:ext>
              </a:extLst>
            </p:cNvPr>
            <p:cNvGrpSpPr/>
            <p:nvPr/>
          </p:nvGrpSpPr>
          <p:grpSpPr>
            <a:xfrm>
              <a:off x="5675197" y="4773677"/>
              <a:ext cx="586156" cy="439486"/>
              <a:chOff x="5675197" y="4773677"/>
              <a:chExt cx="586156" cy="439486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E913C347-549A-4E59-9AAE-83EBAFD15A5C}"/>
                  </a:ext>
                </a:extLst>
              </p:cNvPr>
              <p:cNvGrpSpPr/>
              <p:nvPr/>
            </p:nvGrpSpPr>
            <p:grpSpPr>
              <a:xfrm>
                <a:off x="5784054" y="4773677"/>
                <a:ext cx="363458" cy="276997"/>
                <a:chOff x="4204309" y="3086469"/>
                <a:chExt cx="363458" cy="276997"/>
              </a:xfrm>
            </p:grpSpPr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48490F2-2991-181D-7A92-46B308912546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7CC7E42F-433A-BC33-52BF-A814835ECE08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ECF456F-AEAF-11B6-1D48-C087CE795AD0}"/>
                  </a:ext>
                </a:extLst>
              </p:cNvPr>
              <p:cNvGrpSpPr/>
              <p:nvPr/>
            </p:nvGrpSpPr>
            <p:grpSpPr>
              <a:xfrm>
                <a:off x="5675197" y="5074664"/>
                <a:ext cx="586156" cy="138499"/>
                <a:chOff x="5675197" y="5074664"/>
                <a:chExt cx="586156" cy="138499"/>
              </a:xfrm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EBC6FF4E-69BC-3382-49F5-BE2FEF56F69C}"/>
                    </a:ext>
                  </a:extLst>
                </p:cNvPr>
                <p:cNvSpPr/>
                <p:nvPr/>
              </p:nvSpPr>
              <p:spPr>
                <a:xfrm>
                  <a:off x="5675197" y="5074665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26EE8BCC-E2D3-95C7-D8BB-1809537F470E}"/>
                    </a:ext>
                  </a:extLst>
                </p:cNvPr>
                <p:cNvSpPr/>
                <p:nvPr/>
              </p:nvSpPr>
              <p:spPr>
                <a:xfrm>
                  <a:off x="6078473" y="5074664"/>
                  <a:ext cx="1828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715E1109-9FB0-8580-EE12-B27A8A71DED7}"/>
                    </a:ext>
                  </a:extLst>
                </p:cNvPr>
                <p:cNvSpPr/>
                <p:nvPr/>
              </p:nvSpPr>
              <p:spPr>
                <a:xfrm>
                  <a:off x="5895593" y="5074664"/>
                  <a:ext cx="182880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94D83A03-907D-CE96-AB59-583D561379DF}"/>
              </a:ext>
            </a:extLst>
          </p:cNvPr>
          <p:cNvSpPr txBox="1"/>
          <p:nvPr/>
        </p:nvSpPr>
        <p:spPr>
          <a:xfrm>
            <a:off x="6924356" y="1654383"/>
            <a:ext cx="111504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Root node</a:t>
            </a:r>
          </a:p>
        </p:txBody>
      </p:sp>
      <p:sp>
        <p:nvSpPr>
          <p:cNvPr id="190" name="Right Brace 189">
            <a:extLst>
              <a:ext uri="{FF2B5EF4-FFF2-40B4-BE49-F238E27FC236}">
                <a16:creationId xmlns:a16="http://schemas.microsoft.com/office/drawing/2014/main" id="{33E0783B-39D8-8C2A-1CB0-72FCCF520FE5}"/>
              </a:ext>
            </a:extLst>
          </p:cNvPr>
          <p:cNvSpPr/>
          <p:nvPr/>
        </p:nvSpPr>
        <p:spPr>
          <a:xfrm>
            <a:off x="8520608" y="1731395"/>
            <a:ext cx="359764" cy="2789676"/>
          </a:xfrm>
          <a:custGeom>
            <a:avLst/>
            <a:gdLst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724117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65559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  <a:gd name="connsiteX9" fmla="*/ 0 w 359764"/>
              <a:gd name="connsiteY9" fmla="*/ 2036463 h 2789676"/>
              <a:gd name="connsiteX10" fmla="*/ 0 w 359764"/>
              <a:gd name="connsiteY10" fmla="*/ 1311148 h 2789676"/>
              <a:gd name="connsiteX11" fmla="*/ 0 w 359764"/>
              <a:gd name="connsiteY11" fmla="*/ 697419 h 2789676"/>
              <a:gd name="connsiteX12" fmla="*/ 0 w 359764"/>
              <a:gd name="connsiteY12" fmla="*/ 0 h 2789676"/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697419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52211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764" h="2789676" stroke="0" extrusionOk="0">
                <a:moveTo>
                  <a:pt x="0" y="0"/>
                </a:moveTo>
                <a:cubicBezTo>
                  <a:pt x="97728" y="-998"/>
                  <a:pt x="179495" y="13567"/>
                  <a:pt x="179882" y="29979"/>
                </a:cubicBezTo>
                <a:cubicBezTo>
                  <a:pt x="160192" y="225929"/>
                  <a:pt x="147430" y="419405"/>
                  <a:pt x="179882" y="724117"/>
                </a:cubicBezTo>
                <a:cubicBezTo>
                  <a:pt x="212334" y="1028829"/>
                  <a:pt x="160375" y="1143909"/>
                  <a:pt x="179882" y="1364859"/>
                </a:cubicBezTo>
                <a:cubicBezTo>
                  <a:pt x="164560" y="1373033"/>
                  <a:pt x="276391" y="1402470"/>
                  <a:pt x="359764" y="1394838"/>
                </a:cubicBezTo>
                <a:cubicBezTo>
                  <a:pt x="264522" y="1395325"/>
                  <a:pt x="181581" y="1404764"/>
                  <a:pt x="179882" y="1424817"/>
                </a:cubicBezTo>
                <a:cubicBezTo>
                  <a:pt x="162541" y="1682825"/>
                  <a:pt x="158587" y="1860029"/>
                  <a:pt x="179882" y="2065559"/>
                </a:cubicBezTo>
                <a:cubicBezTo>
                  <a:pt x="201177" y="2271089"/>
                  <a:pt x="199382" y="2619029"/>
                  <a:pt x="179882" y="2759697"/>
                </a:cubicBezTo>
                <a:cubicBezTo>
                  <a:pt x="192422" y="2783274"/>
                  <a:pt x="109707" y="2792167"/>
                  <a:pt x="0" y="2789676"/>
                </a:cubicBezTo>
                <a:cubicBezTo>
                  <a:pt x="11914" y="2588284"/>
                  <a:pt x="-6194" y="2305597"/>
                  <a:pt x="0" y="2036463"/>
                </a:cubicBezTo>
                <a:cubicBezTo>
                  <a:pt x="6194" y="1767329"/>
                  <a:pt x="13760" y="1561523"/>
                  <a:pt x="0" y="1311148"/>
                </a:cubicBezTo>
                <a:cubicBezTo>
                  <a:pt x="-13760" y="1060773"/>
                  <a:pt x="-16217" y="956262"/>
                  <a:pt x="0" y="697419"/>
                </a:cubicBezTo>
                <a:cubicBezTo>
                  <a:pt x="16217" y="438576"/>
                  <a:pt x="23154" y="228020"/>
                  <a:pt x="0" y="0"/>
                </a:cubicBezTo>
                <a:close/>
              </a:path>
              <a:path w="359764" h="2789676" fill="none" extrusionOk="0">
                <a:moveTo>
                  <a:pt x="0" y="0"/>
                </a:moveTo>
                <a:cubicBezTo>
                  <a:pt x="97743" y="-91"/>
                  <a:pt x="182070" y="15305"/>
                  <a:pt x="179882" y="29979"/>
                </a:cubicBezTo>
                <a:cubicBezTo>
                  <a:pt x="198575" y="289054"/>
                  <a:pt x="187174" y="446831"/>
                  <a:pt x="179882" y="697419"/>
                </a:cubicBezTo>
                <a:cubicBezTo>
                  <a:pt x="172590" y="948007"/>
                  <a:pt x="191257" y="1210735"/>
                  <a:pt x="179882" y="1364859"/>
                </a:cubicBezTo>
                <a:cubicBezTo>
                  <a:pt x="178914" y="1361333"/>
                  <a:pt x="262304" y="1396026"/>
                  <a:pt x="359764" y="1394838"/>
                </a:cubicBezTo>
                <a:cubicBezTo>
                  <a:pt x="259419" y="1395057"/>
                  <a:pt x="178806" y="1411615"/>
                  <a:pt x="179882" y="1424817"/>
                </a:cubicBezTo>
                <a:cubicBezTo>
                  <a:pt x="158932" y="1616467"/>
                  <a:pt x="206568" y="1778585"/>
                  <a:pt x="179882" y="2052211"/>
                </a:cubicBezTo>
                <a:cubicBezTo>
                  <a:pt x="153196" y="2325837"/>
                  <a:pt x="157675" y="2562358"/>
                  <a:pt x="179882" y="2759697"/>
                </a:cubicBezTo>
                <a:cubicBezTo>
                  <a:pt x="191294" y="2765033"/>
                  <a:pt x="83105" y="2798783"/>
                  <a:pt x="0" y="2789676"/>
                </a:cubicBezTo>
              </a:path>
              <a:path w="359764" h="2789676" fill="none" stroke="0" extrusionOk="0">
                <a:moveTo>
                  <a:pt x="0" y="0"/>
                </a:moveTo>
                <a:cubicBezTo>
                  <a:pt x="100201" y="-4022"/>
                  <a:pt x="176668" y="13950"/>
                  <a:pt x="179882" y="29979"/>
                </a:cubicBezTo>
                <a:cubicBezTo>
                  <a:pt x="176004" y="273870"/>
                  <a:pt x="209558" y="466001"/>
                  <a:pt x="179882" y="724117"/>
                </a:cubicBezTo>
                <a:cubicBezTo>
                  <a:pt x="150206" y="982233"/>
                  <a:pt x="187088" y="1105966"/>
                  <a:pt x="179882" y="1364859"/>
                </a:cubicBezTo>
                <a:cubicBezTo>
                  <a:pt x="166508" y="1389225"/>
                  <a:pt x="256786" y="1401331"/>
                  <a:pt x="359764" y="1394838"/>
                </a:cubicBezTo>
                <a:cubicBezTo>
                  <a:pt x="262585" y="1396449"/>
                  <a:pt x="179731" y="1411855"/>
                  <a:pt x="179882" y="1424817"/>
                </a:cubicBezTo>
                <a:cubicBezTo>
                  <a:pt x="187000" y="1767135"/>
                  <a:pt x="156740" y="1961632"/>
                  <a:pt x="179882" y="2118955"/>
                </a:cubicBezTo>
                <a:cubicBezTo>
                  <a:pt x="203024" y="2276278"/>
                  <a:pt x="169203" y="2549713"/>
                  <a:pt x="179882" y="2759697"/>
                </a:cubicBezTo>
                <a:cubicBezTo>
                  <a:pt x="166373" y="2783378"/>
                  <a:pt x="100356" y="2783899"/>
                  <a:pt x="0" y="2789676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2491C97-5A4C-91A1-4B8E-8DDB1D996194}"/>
              </a:ext>
            </a:extLst>
          </p:cNvPr>
          <p:cNvSpPr txBox="1"/>
          <p:nvPr/>
        </p:nvSpPr>
        <p:spPr>
          <a:xfrm>
            <a:off x="8702723" y="2938849"/>
            <a:ext cx="317698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Adaptive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Recursive Model Index (RMI)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09" name="Right Brace 208">
            <a:extLst>
              <a:ext uri="{FF2B5EF4-FFF2-40B4-BE49-F238E27FC236}">
                <a16:creationId xmlns:a16="http://schemas.microsoft.com/office/drawing/2014/main" id="{6FA66F31-FF2D-593C-5080-E62BBB49CD8B}"/>
              </a:ext>
            </a:extLst>
          </p:cNvPr>
          <p:cNvSpPr/>
          <p:nvPr/>
        </p:nvSpPr>
        <p:spPr>
          <a:xfrm rot="5400000">
            <a:off x="4490438" y="4337106"/>
            <a:ext cx="289704" cy="3471665"/>
          </a:xfrm>
          <a:custGeom>
            <a:avLst/>
            <a:gdLst>
              <a:gd name="connsiteX0" fmla="*/ 0 w 289704"/>
              <a:gd name="connsiteY0" fmla="*/ 0 h 3471665"/>
              <a:gd name="connsiteX1" fmla="*/ 144852 w 289704"/>
              <a:gd name="connsiteY1" fmla="*/ 3 h 3471665"/>
              <a:gd name="connsiteX2" fmla="*/ 144852 w 289704"/>
              <a:gd name="connsiteY2" fmla="*/ 516585 h 3471665"/>
              <a:gd name="connsiteX3" fmla="*/ 144852 w 289704"/>
              <a:gd name="connsiteY3" fmla="*/ 1118319 h 3471665"/>
              <a:gd name="connsiteX4" fmla="*/ 144852 w 289704"/>
              <a:gd name="connsiteY4" fmla="*/ 1703022 h 3471665"/>
              <a:gd name="connsiteX5" fmla="*/ 289704 w 289704"/>
              <a:gd name="connsiteY5" fmla="*/ 1703025 h 3471665"/>
              <a:gd name="connsiteX6" fmla="*/ 144852 w 289704"/>
              <a:gd name="connsiteY6" fmla="*/ 1703028 h 3471665"/>
              <a:gd name="connsiteX7" fmla="*/ 144852 w 289704"/>
              <a:gd name="connsiteY7" fmla="*/ 2292573 h 3471665"/>
              <a:gd name="connsiteX8" fmla="*/ 144852 w 289704"/>
              <a:gd name="connsiteY8" fmla="*/ 2829058 h 3471665"/>
              <a:gd name="connsiteX9" fmla="*/ 144852 w 289704"/>
              <a:gd name="connsiteY9" fmla="*/ 3471662 h 3471665"/>
              <a:gd name="connsiteX10" fmla="*/ 0 w 289704"/>
              <a:gd name="connsiteY10" fmla="*/ 3471665 h 3471665"/>
              <a:gd name="connsiteX11" fmla="*/ 0 w 289704"/>
              <a:gd name="connsiteY11" fmla="*/ 2881482 h 3471665"/>
              <a:gd name="connsiteX12" fmla="*/ 0 w 289704"/>
              <a:gd name="connsiteY12" fmla="*/ 2117716 h 3471665"/>
              <a:gd name="connsiteX13" fmla="*/ 0 w 289704"/>
              <a:gd name="connsiteY13" fmla="*/ 1492816 h 3471665"/>
              <a:gd name="connsiteX14" fmla="*/ 0 w 289704"/>
              <a:gd name="connsiteY14" fmla="*/ 798483 h 3471665"/>
              <a:gd name="connsiteX15" fmla="*/ 0 w 289704"/>
              <a:gd name="connsiteY15" fmla="*/ 0 h 3471665"/>
              <a:gd name="connsiteX0" fmla="*/ 0 w 289704"/>
              <a:gd name="connsiteY0" fmla="*/ 0 h 3471665"/>
              <a:gd name="connsiteX1" fmla="*/ 144852 w 289704"/>
              <a:gd name="connsiteY1" fmla="*/ 3 h 3471665"/>
              <a:gd name="connsiteX2" fmla="*/ 144852 w 289704"/>
              <a:gd name="connsiteY2" fmla="*/ 584706 h 3471665"/>
              <a:gd name="connsiteX3" fmla="*/ 144852 w 289704"/>
              <a:gd name="connsiteY3" fmla="*/ 1169409 h 3471665"/>
              <a:gd name="connsiteX4" fmla="*/ 144852 w 289704"/>
              <a:gd name="connsiteY4" fmla="*/ 1703022 h 3471665"/>
              <a:gd name="connsiteX5" fmla="*/ 289704 w 289704"/>
              <a:gd name="connsiteY5" fmla="*/ 1703025 h 3471665"/>
              <a:gd name="connsiteX6" fmla="*/ 144852 w 289704"/>
              <a:gd name="connsiteY6" fmla="*/ 1703028 h 3471665"/>
              <a:gd name="connsiteX7" fmla="*/ 144852 w 289704"/>
              <a:gd name="connsiteY7" fmla="*/ 2239514 h 3471665"/>
              <a:gd name="connsiteX8" fmla="*/ 144852 w 289704"/>
              <a:gd name="connsiteY8" fmla="*/ 2846745 h 3471665"/>
              <a:gd name="connsiteX9" fmla="*/ 144852 w 289704"/>
              <a:gd name="connsiteY9" fmla="*/ 3471662 h 3471665"/>
              <a:gd name="connsiteX10" fmla="*/ 0 w 289704"/>
              <a:gd name="connsiteY10" fmla="*/ 3471665 h 347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704" h="3471665" stroke="0" extrusionOk="0">
                <a:moveTo>
                  <a:pt x="0" y="0"/>
                </a:moveTo>
                <a:cubicBezTo>
                  <a:pt x="51716" y="-4549"/>
                  <a:pt x="94654" y="-3906"/>
                  <a:pt x="144852" y="3"/>
                </a:cubicBezTo>
                <a:cubicBezTo>
                  <a:pt x="137673" y="255796"/>
                  <a:pt x="139405" y="389274"/>
                  <a:pt x="144852" y="516585"/>
                </a:cubicBezTo>
                <a:cubicBezTo>
                  <a:pt x="150299" y="643896"/>
                  <a:pt x="169088" y="843260"/>
                  <a:pt x="144852" y="1118319"/>
                </a:cubicBezTo>
                <a:cubicBezTo>
                  <a:pt x="120616" y="1393378"/>
                  <a:pt x="155768" y="1544835"/>
                  <a:pt x="144852" y="1703022"/>
                </a:cubicBezTo>
                <a:cubicBezTo>
                  <a:pt x="146404" y="1703208"/>
                  <a:pt x="214373" y="1693416"/>
                  <a:pt x="289704" y="1703025"/>
                </a:cubicBezTo>
                <a:cubicBezTo>
                  <a:pt x="226235" y="1697581"/>
                  <a:pt x="183158" y="1697241"/>
                  <a:pt x="144852" y="1703028"/>
                </a:cubicBezTo>
                <a:cubicBezTo>
                  <a:pt x="139497" y="1941221"/>
                  <a:pt x="138352" y="2011766"/>
                  <a:pt x="144852" y="2292573"/>
                </a:cubicBezTo>
                <a:cubicBezTo>
                  <a:pt x="151352" y="2573380"/>
                  <a:pt x="119871" y="2563953"/>
                  <a:pt x="144852" y="2829058"/>
                </a:cubicBezTo>
                <a:cubicBezTo>
                  <a:pt x="169833" y="3094163"/>
                  <a:pt x="122043" y="3317063"/>
                  <a:pt x="144852" y="3471662"/>
                </a:cubicBezTo>
                <a:cubicBezTo>
                  <a:pt x="150627" y="3480260"/>
                  <a:pt x="81223" y="3484327"/>
                  <a:pt x="0" y="3471665"/>
                </a:cubicBezTo>
                <a:cubicBezTo>
                  <a:pt x="-4009" y="3316638"/>
                  <a:pt x="-14549" y="3032786"/>
                  <a:pt x="0" y="2881482"/>
                </a:cubicBezTo>
                <a:cubicBezTo>
                  <a:pt x="14549" y="2730178"/>
                  <a:pt x="-28838" y="2434578"/>
                  <a:pt x="0" y="2117716"/>
                </a:cubicBezTo>
                <a:cubicBezTo>
                  <a:pt x="28838" y="1800854"/>
                  <a:pt x="-18694" y="1644383"/>
                  <a:pt x="0" y="1492816"/>
                </a:cubicBezTo>
                <a:cubicBezTo>
                  <a:pt x="18694" y="1341249"/>
                  <a:pt x="20256" y="985297"/>
                  <a:pt x="0" y="798483"/>
                </a:cubicBezTo>
                <a:cubicBezTo>
                  <a:pt x="-20256" y="611669"/>
                  <a:pt x="39032" y="239906"/>
                  <a:pt x="0" y="0"/>
                </a:cubicBezTo>
                <a:close/>
              </a:path>
              <a:path w="289704" h="3471665" fill="none" extrusionOk="0">
                <a:moveTo>
                  <a:pt x="0" y="0"/>
                </a:moveTo>
                <a:cubicBezTo>
                  <a:pt x="47699" y="-4086"/>
                  <a:pt x="80823" y="-6434"/>
                  <a:pt x="144852" y="3"/>
                </a:cubicBezTo>
                <a:cubicBezTo>
                  <a:pt x="164605" y="126004"/>
                  <a:pt x="134312" y="361751"/>
                  <a:pt x="144852" y="584706"/>
                </a:cubicBezTo>
                <a:cubicBezTo>
                  <a:pt x="155392" y="807661"/>
                  <a:pt x="163763" y="970955"/>
                  <a:pt x="144852" y="1169409"/>
                </a:cubicBezTo>
                <a:cubicBezTo>
                  <a:pt x="125941" y="1367863"/>
                  <a:pt x="154198" y="1563102"/>
                  <a:pt x="144852" y="1703022"/>
                </a:cubicBezTo>
                <a:cubicBezTo>
                  <a:pt x="137554" y="1702789"/>
                  <a:pt x="216939" y="1705093"/>
                  <a:pt x="289704" y="1703025"/>
                </a:cubicBezTo>
                <a:cubicBezTo>
                  <a:pt x="246007" y="1703005"/>
                  <a:pt x="208381" y="1696142"/>
                  <a:pt x="144852" y="1703028"/>
                </a:cubicBezTo>
                <a:cubicBezTo>
                  <a:pt x="157222" y="1901378"/>
                  <a:pt x="148060" y="2082311"/>
                  <a:pt x="144852" y="2239514"/>
                </a:cubicBezTo>
                <a:cubicBezTo>
                  <a:pt x="141644" y="2396717"/>
                  <a:pt x="160228" y="2616082"/>
                  <a:pt x="144852" y="2846745"/>
                </a:cubicBezTo>
                <a:cubicBezTo>
                  <a:pt x="129476" y="3077408"/>
                  <a:pt x="127809" y="3221549"/>
                  <a:pt x="144852" y="3471662"/>
                </a:cubicBezTo>
                <a:cubicBezTo>
                  <a:pt x="142373" y="3485066"/>
                  <a:pt x="82856" y="3479007"/>
                  <a:pt x="0" y="3471665"/>
                </a:cubicBezTo>
              </a:path>
              <a:path w="289704" h="3471665" fill="none" stroke="0" extrusionOk="0">
                <a:moveTo>
                  <a:pt x="0" y="0"/>
                </a:moveTo>
                <a:cubicBezTo>
                  <a:pt x="49830" y="2260"/>
                  <a:pt x="88851" y="-1776"/>
                  <a:pt x="144852" y="3"/>
                </a:cubicBezTo>
                <a:cubicBezTo>
                  <a:pt x="137140" y="107748"/>
                  <a:pt x="138670" y="382870"/>
                  <a:pt x="144852" y="533616"/>
                </a:cubicBezTo>
                <a:cubicBezTo>
                  <a:pt x="151034" y="684362"/>
                  <a:pt x="131353" y="922171"/>
                  <a:pt x="144852" y="1118319"/>
                </a:cubicBezTo>
                <a:cubicBezTo>
                  <a:pt x="158351" y="1314467"/>
                  <a:pt x="132056" y="1490618"/>
                  <a:pt x="144852" y="1703022"/>
                </a:cubicBezTo>
                <a:cubicBezTo>
                  <a:pt x="147483" y="1702139"/>
                  <a:pt x="209203" y="1689519"/>
                  <a:pt x="289704" y="1703025"/>
                </a:cubicBezTo>
                <a:cubicBezTo>
                  <a:pt x="260163" y="1708970"/>
                  <a:pt x="194941" y="1703896"/>
                  <a:pt x="144852" y="1703028"/>
                </a:cubicBezTo>
                <a:cubicBezTo>
                  <a:pt x="136376" y="1940908"/>
                  <a:pt x="132292" y="2024796"/>
                  <a:pt x="144852" y="2292573"/>
                </a:cubicBezTo>
                <a:cubicBezTo>
                  <a:pt x="157412" y="2560350"/>
                  <a:pt x="133324" y="2588901"/>
                  <a:pt x="144852" y="2846745"/>
                </a:cubicBezTo>
                <a:cubicBezTo>
                  <a:pt x="156380" y="3104589"/>
                  <a:pt x="116927" y="3284449"/>
                  <a:pt x="144852" y="3471662"/>
                </a:cubicBezTo>
                <a:cubicBezTo>
                  <a:pt x="158819" y="3468600"/>
                  <a:pt x="86404" y="3476941"/>
                  <a:pt x="0" y="3471665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>
                      <a:gd name="adj1" fmla="val 0"/>
                      <a:gd name="adj2" fmla="val 49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041D5704-2059-3035-0473-C566DD8EC21D}"/>
              </a:ext>
            </a:extLst>
          </p:cNvPr>
          <p:cNvSpPr txBox="1"/>
          <p:nvPr/>
        </p:nvSpPr>
        <p:spPr>
          <a:xfrm>
            <a:off x="4181814" y="6111631"/>
            <a:ext cx="111344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</a:t>
            </a:r>
            <a:r>
              <a:rPr lang="en-US" sz="1600" dirty="0"/>
              <a:t>a node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3F64209-E494-698A-1641-A06D1068D02F}"/>
              </a:ext>
            </a:extLst>
          </p:cNvPr>
          <p:cNvSpPr txBox="1"/>
          <p:nvPr/>
        </p:nvSpPr>
        <p:spPr>
          <a:xfrm>
            <a:off x="3493743" y="1936664"/>
            <a:ext cx="71429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model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18591533-CE9B-04A7-EC30-2BE76C8B7CE3}"/>
              </a:ext>
            </a:extLst>
          </p:cNvPr>
          <p:cNvCxnSpPr>
            <a:cxnSpLocks/>
            <a:stCxn id="214" idx="3"/>
            <a:endCxn id="24" idx="1"/>
          </p:cNvCxnSpPr>
          <p:nvPr/>
        </p:nvCxnSpPr>
        <p:spPr>
          <a:xfrm>
            <a:off x="4208039" y="2105940"/>
            <a:ext cx="860832" cy="2691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B67D5809-C138-DEF4-73F4-F93720B49B9E}"/>
              </a:ext>
            </a:extLst>
          </p:cNvPr>
          <p:cNvSpPr/>
          <p:nvPr/>
        </p:nvSpPr>
        <p:spPr>
          <a:xfrm>
            <a:off x="2846645" y="4582785"/>
            <a:ext cx="2276934" cy="1310587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92E4FE2-4DA9-AD66-38DD-2A967AD20E3D}"/>
              </a:ext>
            </a:extLst>
          </p:cNvPr>
          <p:cNvGrpSpPr/>
          <p:nvPr/>
        </p:nvGrpSpPr>
        <p:grpSpPr>
          <a:xfrm>
            <a:off x="3800608" y="4630261"/>
            <a:ext cx="363458" cy="276997"/>
            <a:chOff x="4204309" y="3086469"/>
            <a:chExt cx="363458" cy="276997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5D109238-7A12-4817-81F8-8AB55B25577D}"/>
                </a:ext>
              </a:extLst>
            </p:cNvPr>
            <p:cNvSpPr/>
            <p:nvPr/>
          </p:nvSpPr>
          <p:spPr>
            <a:xfrm>
              <a:off x="4204309" y="3130512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C7CA7E8E-4650-12FB-C705-7494EBCE6795}"/>
                </a:ext>
              </a:extLst>
            </p:cNvPr>
            <p:cNvSpPr txBox="1"/>
            <p:nvPr/>
          </p:nvSpPr>
          <p:spPr>
            <a:xfrm>
              <a:off x="4273347" y="3086469"/>
              <a:ext cx="22538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M</a:t>
              </a: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7AFB7C8A-3F86-F3F2-2D1F-F2B469E2A5E8}"/>
              </a:ext>
            </a:extLst>
          </p:cNvPr>
          <p:cNvGrpSpPr/>
          <p:nvPr/>
        </p:nvGrpSpPr>
        <p:grpSpPr>
          <a:xfrm>
            <a:off x="3086333" y="5200652"/>
            <a:ext cx="1599550" cy="265570"/>
            <a:chOff x="3269930" y="5006631"/>
            <a:chExt cx="588837" cy="140369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F4F8C6E-3B85-17C0-F786-C92D49E47526}"/>
                </a:ext>
              </a:extLst>
            </p:cNvPr>
            <p:cNvSpPr/>
            <p:nvPr/>
          </p:nvSpPr>
          <p:spPr>
            <a:xfrm>
              <a:off x="3269930" y="5006631"/>
              <a:ext cx="225380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B03DD90-0B8B-374F-1563-3D608AF2FCFA}"/>
                </a:ext>
              </a:extLst>
            </p:cNvPr>
            <p:cNvSpPr/>
            <p:nvPr/>
          </p:nvSpPr>
          <p:spPr>
            <a:xfrm>
              <a:off x="3768725" y="5006631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4599343-5C8E-4670-A348-013AD14749F1}"/>
                </a:ext>
              </a:extLst>
            </p:cNvPr>
            <p:cNvSpPr/>
            <p:nvPr/>
          </p:nvSpPr>
          <p:spPr>
            <a:xfrm>
              <a:off x="3494216" y="5008502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4E67393-3260-42C0-C9F9-1D485445F7DB}"/>
                </a:ext>
              </a:extLst>
            </p:cNvPr>
            <p:cNvSpPr/>
            <p:nvPr/>
          </p:nvSpPr>
          <p:spPr>
            <a:xfrm>
              <a:off x="3583164" y="5008402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C5D6A42-95EA-E291-5B11-F8FFDFFEB317}"/>
                </a:ext>
              </a:extLst>
            </p:cNvPr>
            <p:cNvSpPr/>
            <p:nvPr/>
          </p:nvSpPr>
          <p:spPr>
            <a:xfrm>
              <a:off x="3678683" y="5007428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F491EE5-184B-B8A6-F5BE-FE56E94104FD}"/>
              </a:ext>
            </a:extLst>
          </p:cNvPr>
          <p:cNvSpPr txBox="1"/>
          <p:nvPr/>
        </p:nvSpPr>
        <p:spPr>
          <a:xfrm>
            <a:off x="3349069" y="5502850"/>
            <a:ext cx="12545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Gapped array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D815F4-ADD5-5754-5137-C5B59307F1A4}"/>
              </a:ext>
            </a:extLst>
          </p:cNvPr>
          <p:cNvGrpSpPr/>
          <p:nvPr/>
        </p:nvGrpSpPr>
        <p:grpSpPr>
          <a:xfrm>
            <a:off x="1469625" y="4817720"/>
            <a:ext cx="844548" cy="744895"/>
            <a:chOff x="741184" y="4112789"/>
            <a:chExt cx="844548" cy="74489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E97A80C-292A-EB33-F504-57C901C37301}"/>
                </a:ext>
              </a:extLst>
            </p:cNvPr>
            <p:cNvSpPr/>
            <p:nvPr/>
          </p:nvSpPr>
          <p:spPr>
            <a:xfrm>
              <a:off x="741184" y="4135662"/>
              <a:ext cx="244595" cy="26203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FA839E-2E71-D1A0-7D10-90D8BF5C62D8}"/>
                </a:ext>
              </a:extLst>
            </p:cNvPr>
            <p:cNvSpPr txBox="1"/>
            <p:nvPr/>
          </p:nvSpPr>
          <p:spPr>
            <a:xfrm>
              <a:off x="1005072" y="4112789"/>
              <a:ext cx="58066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key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9CB8482-F988-9A51-6D33-BAF66250DC5C}"/>
                </a:ext>
              </a:extLst>
            </p:cNvPr>
            <p:cNvSpPr/>
            <p:nvPr/>
          </p:nvSpPr>
          <p:spPr>
            <a:xfrm>
              <a:off x="741184" y="4572782"/>
              <a:ext cx="244595" cy="262030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F3F06D9-2F74-883D-E982-A5B260544334}"/>
                </a:ext>
              </a:extLst>
            </p:cNvPr>
            <p:cNvSpPr txBox="1"/>
            <p:nvPr/>
          </p:nvSpPr>
          <p:spPr>
            <a:xfrm>
              <a:off x="1005072" y="4549909"/>
              <a:ext cx="58066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gap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0FB52-6296-EBD0-55D4-D4E37C5497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67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F491EE5-184B-B8A6-F5BE-FE56E94104FD}"/>
              </a:ext>
            </a:extLst>
          </p:cNvPr>
          <p:cNvSpPr txBox="1"/>
          <p:nvPr/>
        </p:nvSpPr>
        <p:spPr>
          <a:xfrm>
            <a:off x="3096039" y="5521631"/>
            <a:ext cx="168741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Exponential search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F30623E-1847-7C8F-7B07-04A65808F2C9}"/>
              </a:ext>
            </a:extLst>
          </p:cNvPr>
          <p:cNvSpPr txBox="1"/>
          <p:nvPr/>
        </p:nvSpPr>
        <p:spPr>
          <a:xfrm>
            <a:off x="5674061" y="2601579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71A1D54-2009-F44C-FA54-6036B71979FF}"/>
              </a:ext>
            </a:extLst>
          </p:cNvPr>
          <p:cNvSpPr txBox="1"/>
          <p:nvPr/>
        </p:nvSpPr>
        <p:spPr>
          <a:xfrm>
            <a:off x="7188556" y="2497935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9806546-E1B5-90FD-B613-27AE20620F5A}"/>
              </a:ext>
            </a:extLst>
          </p:cNvPr>
          <p:cNvSpPr txBox="1"/>
          <p:nvPr/>
        </p:nvSpPr>
        <p:spPr>
          <a:xfrm>
            <a:off x="6180928" y="3629531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AA61931-7D1F-7636-2977-9C73A48D168B}"/>
              </a:ext>
            </a:extLst>
          </p:cNvPr>
          <p:cNvSpPr txBox="1"/>
          <p:nvPr/>
        </p:nvSpPr>
        <p:spPr>
          <a:xfrm>
            <a:off x="7859140" y="3435350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926D4-FB3A-9D8E-6E2E-AE743A3C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Lookups in ALEX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1A1CC4-C72E-2D67-050C-F1AA31644E18}"/>
              </a:ext>
            </a:extLst>
          </p:cNvPr>
          <p:cNvGrpSpPr/>
          <p:nvPr/>
        </p:nvGrpSpPr>
        <p:grpSpPr>
          <a:xfrm>
            <a:off x="5031976" y="2236565"/>
            <a:ext cx="435429" cy="436155"/>
            <a:chOff x="3741059" y="2142436"/>
            <a:chExt cx="435429" cy="4361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9162C5-D68F-5FEB-E47C-BB02B7799DE7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D6C22B-6584-6A94-C45E-0F448AFF88E5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6DC3F08-A529-BEAD-AB79-7CAA2A7AD9B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3FEE89-18B5-60A3-734C-0CAC018F1C62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BAA5B32-7B2B-AAB7-5FC4-997672166AB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1CE29D-D378-66CF-A3B2-EEC6FA5AB7AC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31103C-2E66-674A-D6CF-97A2A79F43FB}"/>
              </a:ext>
            </a:extLst>
          </p:cNvPr>
          <p:cNvGrpSpPr/>
          <p:nvPr/>
        </p:nvGrpSpPr>
        <p:grpSpPr>
          <a:xfrm>
            <a:off x="5755270" y="2236565"/>
            <a:ext cx="435429" cy="434000"/>
            <a:chOff x="4464353" y="2142436"/>
            <a:chExt cx="435429" cy="434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C21D47D-66F9-C9C1-84C1-96E5A7D8CF62}"/>
                </a:ext>
              </a:extLst>
            </p:cNvPr>
            <p:cNvGrpSpPr/>
            <p:nvPr/>
          </p:nvGrpSpPr>
          <p:grpSpPr>
            <a:xfrm>
              <a:off x="4464353" y="2387524"/>
              <a:ext cx="435429" cy="188912"/>
              <a:chOff x="4913087" y="1690689"/>
              <a:chExt cx="435429" cy="18891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094E17-84D4-FA15-8058-EA667A027F6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3612309-2C87-D291-098D-1ADCE0F0ADE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17F4E7-8E05-50BA-03A7-D718E156030B}"/>
                </a:ext>
              </a:extLst>
            </p:cNvPr>
            <p:cNvGrpSpPr/>
            <p:nvPr/>
          </p:nvGrpSpPr>
          <p:grpSpPr>
            <a:xfrm>
              <a:off x="4509116" y="2142436"/>
              <a:ext cx="363458" cy="276997"/>
              <a:chOff x="4204309" y="3086469"/>
              <a:chExt cx="363458" cy="27699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9B0A729-E9E2-1BA6-41EF-B10AD6F18E6B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41CCB0-0FA3-F34B-7E1D-F3B53FB497A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7FDB05-A6D6-8E8B-897F-53AAEBE35781}"/>
              </a:ext>
            </a:extLst>
          </p:cNvPr>
          <p:cNvGrpSpPr/>
          <p:nvPr/>
        </p:nvGrpSpPr>
        <p:grpSpPr>
          <a:xfrm>
            <a:off x="6473123" y="2236565"/>
            <a:ext cx="435429" cy="434000"/>
            <a:chOff x="5182206" y="2142436"/>
            <a:chExt cx="435429" cy="434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BAD7FC-3D93-001C-D8E2-EAAE86F0EFF2}"/>
                </a:ext>
              </a:extLst>
            </p:cNvPr>
            <p:cNvGrpSpPr/>
            <p:nvPr/>
          </p:nvGrpSpPr>
          <p:grpSpPr>
            <a:xfrm>
              <a:off x="5182206" y="2387524"/>
              <a:ext cx="435429" cy="188912"/>
              <a:chOff x="4913087" y="1690689"/>
              <a:chExt cx="435429" cy="18891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2531C03-9B2C-F218-62FC-10CB83B10D2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530814-1E11-7FB5-3ACB-C433EFA25FFF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4D536E-B7FC-6DB3-D501-594109E2E09A}"/>
                </a:ext>
              </a:extLst>
            </p:cNvPr>
            <p:cNvGrpSpPr/>
            <p:nvPr/>
          </p:nvGrpSpPr>
          <p:grpSpPr>
            <a:xfrm>
              <a:off x="5205201" y="2142436"/>
              <a:ext cx="363458" cy="276997"/>
              <a:chOff x="4204309" y="3086469"/>
              <a:chExt cx="363458" cy="27699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C1ACB42-BC94-A43B-8295-647C94AE1D6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1C3225-6050-361C-E9B9-0484AAC88834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3CB402-506B-B6CE-4126-B2FAC0FB4FEB}"/>
              </a:ext>
            </a:extLst>
          </p:cNvPr>
          <p:cNvGrpSpPr/>
          <p:nvPr/>
        </p:nvGrpSpPr>
        <p:grpSpPr>
          <a:xfrm>
            <a:off x="7188556" y="2236565"/>
            <a:ext cx="435429" cy="434000"/>
            <a:chOff x="5897639" y="2142436"/>
            <a:chExt cx="435429" cy="434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462410-B3B9-0A00-4B38-6C3318ABC735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6B0A89-3F69-2075-55EA-E985266CA06A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1B5C7F4-AB1E-4761-5029-6334A10EE7B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CEA518-20A7-D850-5819-6C964414A7C9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A405203-BE73-50D3-E7F7-857298446212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8B52F7-DC92-08D9-9162-61D409AAB62D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DF0B79-B4A3-728F-0523-B852103887FC}"/>
              </a:ext>
            </a:extLst>
          </p:cNvPr>
          <p:cNvGrpSpPr/>
          <p:nvPr/>
        </p:nvGrpSpPr>
        <p:grpSpPr>
          <a:xfrm>
            <a:off x="5916137" y="1603096"/>
            <a:ext cx="870858" cy="443091"/>
            <a:chOff x="4625220" y="1508967"/>
            <a:chExt cx="870858" cy="4430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0AC32E8-8C35-7BAB-054C-F504F0641495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3F7365-1670-BCD2-69F3-5CAB62FB825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83F091-CBF4-363C-1BF8-44307CD804A8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413380-A591-2107-4AD9-0BF22252155F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CB4D191-802A-036E-A55C-11352DFF1F4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D4E15A-8545-6F27-AB47-1B968EA4592D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05FCE80-F46D-B367-B8A0-D1E8719C8544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BDA4DD-E7C7-F1E6-C292-297C8E25A60A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C3F40D6-0A2D-5111-3C75-0B95B815E7DF}"/>
              </a:ext>
            </a:extLst>
          </p:cNvPr>
          <p:cNvCxnSpPr>
            <a:stCxn id="4" idx="2"/>
            <a:endCxn id="25" idx="0"/>
          </p:cNvCxnSpPr>
          <p:nvPr/>
        </p:nvCxnSpPr>
        <p:spPr>
          <a:xfrm flipH="1">
            <a:off x="5250600" y="2046187"/>
            <a:ext cx="774394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A837306-4623-3A3C-D624-73605C0983E1}"/>
              </a:ext>
            </a:extLst>
          </p:cNvPr>
          <p:cNvCxnSpPr>
            <a:cxnSpLocks/>
            <a:stCxn id="5" idx="2"/>
            <a:endCxn id="29" idx="0"/>
          </p:cNvCxnSpPr>
          <p:nvPr/>
        </p:nvCxnSpPr>
        <p:spPr>
          <a:xfrm flipH="1">
            <a:off x="5981762" y="2046187"/>
            <a:ext cx="260947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90D5755-BB63-958D-3EF2-CFFAB5C2344A}"/>
              </a:ext>
            </a:extLst>
          </p:cNvPr>
          <p:cNvCxnSpPr>
            <a:cxnSpLocks/>
            <a:stCxn id="7" idx="2"/>
            <a:endCxn id="32" idx="0"/>
          </p:cNvCxnSpPr>
          <p:nvPr/>
        </p:nvCxnSpPr>
        <p:spPr>
          <a:xfrm>
            <a:off x="6460423" y="2046187"/>
            <a:ext cx="217424" cy="1903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A2A6C5F-89F2-1BCC-A63F-498B4AFC6629}"/>
              </a:ext>
            </a:extLst>
          </p:cNvPr>
          <p:cNvCxnSpPr>
            <a:cxnSpLocks/>
            <a:stCxn id="8" idx="2"/>
            <a:endCxn id="35" idx="0"/>
          </p:cNvCxnSpPr>
          <p:nvPr/>
        </p:nvCxnSpPr>
        <p:spPr>
          <a:xfrm>
            <a:off x="6678138" y="2046187"/>
            <a:ext cx="730871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141201F-3E56-EF99-44FD-A0CB4CD529B6}"/>
              </a:ext>
            </a:extLst>
          </p:cNvPr>
          <p:cNvCxnSpPr>
            <a:cxnSpLocks/>
            <a:stCxn id="11" idx="2"/>
            <a:endCxn id="141" idx="0"/>
          </p:cNvCxnSpPr>
          <p:nvPr/>
        </p:nvCxnSpPr>
        <p:spPr>
          <a:xfrm flipH="1">
            <a:off x="4300817" y="2672720"/>
            <a:ext cx="840016" cy="3132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99BD260-92C5-B6BD-4CBA-0ED58B6CC3BA}"/>
              </a:ext>
            </a:extLst>
          </p:cNvPr>
          <p:cNvCxnSpPr>
            <a:cxnSpLocks/>
            <a:stCxn id="12" idx="2"/>
            <a:endCxn id="151" idx="0"/>
          </p:cNvCxnSpPr>
          <p:nvPr/>
        </p:nvCxnSpPr>
        <p:spPr>
          <a:xfrm flipH="1">
            <a:off x="5257547" y="2672720"/>
            <a:ext cx="101001" cy="3506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5D0A374-DC90-6D08-E92F-39799AD56F93}"/>
              </a:ext>
            </a:extLst>
          </p:cNvPr>
          <p:cNvCxnSpPr>
            <a:cxnSpLocks/>
          </p:cNvCxnSpPr>
          <p:nvPr/>
        </p:nvCxnSpPr>
        <p:spPr>
          <a:xfrm flipH="1">
            <a:off x="5704782" y="2682698"/>
            <a:ext cx="164289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A7F8E22-ECB8-A856-82E8-245B9AF6D37A}"/>
              </a:ext>
            </a:extLst>
          </p:cNvPr>
          <p:cNvCxnSpPr>
            <a:cxnSpLocks/>
          </p:cNvCxnSpPr>
          <p:nvPr/>
        </p:nvCxnSpPr>
        <p:spPr>
          <a:xfrm>
            <a:off x="6086786" y="2682698"/>
            <a:ext cx="134057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680501-D277-0401-242D-97CB0D9C9FEE}"/>
              </a:ext>
            </a:extLst>
          </p:cNvPr>
          <p:cNvCxnSpPr>
            <a:cxnSpLocks/>
            <a:stCxn id="19" idx="2"/>
            <a:endCxn id="76" idx="0"/>
          </p:cNvCxnSpPr>
          <p:nvPr/>
        </p:nvCxnSpPr>
        <p:spPr>
          <a:xfrm flipH="1">
            <a:off x="6507499" y="2670565"/>
            <a:ext cx="74481" cy="4673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1B386E5-89CB-1191-4B64-CC9F2336720C}"/>
              </a:ext>
            </a:extLst>
          </p:cNvPr>
          <p:cNvCxnSpPr>
            <a:cxnSpLocks/>
            <a:stCxn id="20" idx="2"/>
            <a:endCxn id="86" idx="0"/>
          </p:cNvCxnSpPr>
          <p:nvPr/>
        </p:nvCxnSpPr>
        <p:spPr>
          <a:xfrm>
            <a:off x="6799695" y="2670565"/>
            <a:ext cx="576067" cy="4798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00D0C52-EA03-BB42-D5F8-EACEC69DF8DE}"/>
              </a:ext>
            </a:extLst>
          </p:cNvPr>
          <p:cNvCxnSpPr>
            <a:cxnSpLocks/>
          </p:cNvCxnSpPr>
          <p:nvPr/>
        </p:nvCxnSpPr>
        <p:spPr>
          <a:xfrm flipH="1">
            <a:off x="7235737" y="2682698"/>
            <a:ext cx="89810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F16AEA-EAAB-CA44-8544-07C4A76D3FC6}"/>
              </a:ext>
            </a:extLst>
          </p:cNvPr>
          <p:cNvCxnSpPr>
            <a:cxnSpLocks/>
          </p:cNvCxnSpPr>
          <p:nvPr/>
        </p:nvCxnSpPr>
        <p:spPr>
          <a:xfrm>
            <a:off x="7543262" y="2682698"/>
            <a:ext cx="78812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43B5AA7-5A79-8AAA-0D81-90BB7E620FD0}"/>
              </a:ext>
            </a:extLst>
          </p:cNvPr>
          <p:cNvGrpSpPr/>
          <p:nvPr/>
        </p:nvGrpSpPr>
        <p:grpSpPr>
          <a:xfrm>
            <a:off x="6072071" y="3137940"/>
            <a:ext cx="870858" cy="443091"/>
            <a:chOff x="4625220" y="1508967"/>
            <a:chExt cx="870858" cy="44309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5C31575-64BC-98C8-FB85-7936E9E6B6A2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768BFF5C-9A10-0DEE-6268-72CFB58B459D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ED78B0C-E473-C588-D4BC-8F2DFA8CC84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168D5D8-7C95-94E4-5409-C9851725702A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A5B293E-8C27-9729-14F7-28112113F11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13989CF-1E6D-1F8D-ED24-D2ED32DA3F0B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8FDD73B-31AB-1D28-13B3-F8D9EC70A88A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BCDDB9-F64F-0881-DF9A-67F95A124E1F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E6089EE-45E8-498F-FB07-C8BAAEDC7052}"/>
              </a:ext>
            </a:extLst>
          </p:cNvPr>
          <p:cNvGrpSpPr/>
          <p:nvPr/>
        </p:nvGrpSpPr>
        <p:grpSpPr>
          <a:xfrm>
            <a:off x="7155309" y="3150401"/>
            <a:ext cx="435429" cy="434000"/>
            <a:chOff x="5897639" y="2142436"/>
            <a:chExt cx="435429" cy="4340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294B7E2-4AC9-6C04-8CE3-2543407D7846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4BDC8A-BDA3-32FE-340B-008B002FE02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9D95294-25C2-FF12-3ED6-3C949488CA1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8D0168A-5927-5C53-D265-EA93EDFA3F46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D1C166F-BC3C-5982-55CA-0E5CAE0992D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D8B44DB-2C75-4E9B-2752-3DF59093E499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935F33B-72A9-AF00-042E-727130EA7F3C}"/>
              </a:ext>
            </a:extLst>
          </p:cNvPr>
          <p:cNvGrpSpPr/>
          <p:nvPr/>
        </p:nvGrpSpPr>
        <p:grpSpPr>
          <a:xfrm>
            <a:off x="5691165" y="3856926"/>
            <a:ext cx="435429" cy="436155"/>
            <a:chOff x="3741059" y="2142436"/>
            <a:chExt cx="435429" cy="4361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83FA7EF-BBD3-56B4-3C17-9ADB526AA616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1458D7D-5C16-57C2-9423-7A37CC80FFA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F7C88F-523F-5EC6-5960-55AC919F5BB2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F991811-E6A5-9F25-38AA-9916DC3E41F7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0F72E0D-9539-0B55-5B5B-EC369593E3F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3566DF2-4390-AB86-352A-7743824B383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F9602A6-69F7-1ECD-FDF9-6A9A1BC7758A}"/>
              </a:ext>
            </a:extLst>
          </p:cNvPr>
          <p:cNvGrpSpPr/>
          <p:nvPr/>
        </p:nvGrpSpPr>
        <p:grpSpPr>
          <a:xfrm>
            <a:off x="6800308" y="3856926"/>
            <a:ext cx="435429" cy="436155"/>
            <a:chOff x="3741059" y="2142436"/>
            <a:chExt cx="435429" cy="436155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F615E32-3846-160D-2F7D-E25D8AEAEA3E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F0E8C7B-1232-C5B2-07F8-FDAB394BFA4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BCFE109-BFC0-2CC6-3A50-8D6A4E11149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A919231-E8F1-63D7-8231-B6C5452CD2C0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BF8D33E-493B-7CE6-1E6F-964612C449C9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01428C5-7456-3EFF-7FAE-A17BFEE86B47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9F4CA98-FC13-6175-AE38-5433CBAB00F2}"/>
              </a:ext>
            </a:extLst>
          </p:cNvPr>
          <p:cNvCxnSpPr>
            <a:cxnSpLocks/>
            <a:stCxn id="77" idx="2"/>
            <a:endCxn id="100" idx="0"/>
          </p:cNvCxnSpPr>
          <p:nvPr/>
        </p:nvCxnSpPr>
        <p:spPr>
          <a:xfrm flipH="1">
            <a:off x="5909789" y="3581031"/>
            <a:ext cx="271139" cy="2758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FE3D3FB5-FAA9-DC87-6AC7-F86EBE089224}"/>
              </a:ext>
            </a:extLst>
          </p:cNvPr>
          <p:cNvCxnSpPr>
            <a:cxnSpLocks/>
            <a:stCxn id="80" idx="2"/>
            <a:endCxn id="114" idx="0"/>
          </p:cNvCxnSpPr>
          <p:nvPr/>
        </p:nvCxnSpPr>
        <p:spPr>
          <a:xfrm>
            <a:off x="6834072" y="3581031"/>
            <a:ext cx="184860" cy="2758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4B1DD0D-DCEC-1525-8ED9-BA8375426420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6371123" y="3581031"/>
            <a:ext cx="27520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C7F45DBD-00A6-6730-69A3-203FAAB12A86}"/>
              </a:ext>
            </a:extLst>
          </p:cNvPr>
          <p:cNvCxnSpPr>
            <a:cxnSpLocks/>
            <a:stCxn id="79" idx="2"/>
          </p:cNvCxnSpPr>
          <p:nvPr/>
        </p:nvCxnSpPr>
        <p:spPr>
          <a:xfrm>
            <a:off x="6616357" y="3581031"/>
            <a:ext cx="17396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18E2EB7-CF2D-A3DD-EE13-CFAA614A1369}"/>
              </a:ext>
            </a:extLst>
          </p:cNvPr>
          <p:cNvCxnSpPr>
            <a:cxnSpLocks/>
            <a:stCxn id="88" idx="2"/>
          </p:cNvCxnSpPr>
          <p:nvPr/>
        </p:nvCxnSpPr>
        <p:spPr>
          <a:xfrm>
            <a:off x="7481881" y="3584401"/>
            <a:ext cx="659665" cy="1884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BFCF0DF-21E7-0E62-D185-EEC07237D57E}"/>
              </a:ext>
            </a:extLst>
          </p:cNvPr>
          <p:cNvCxnSpPr>
            <a:cxnSpLocks/>
            <a:stCxn id="87" idx="2"/>
          </p:cNvCxnSpPr>
          <p:nvPr/>
        </p:nvCxnSpPr>
        <p:spPr>
          <a:xfrm>
            <a:off x="7264166" y="3584401"/>
            <a:ext cx="435429" cy="4110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6E8BD4C-E58C-9DD5-C054-855CDC7D9AD5}"/>
              </a:ext>
            </a:extLst>
          </p:cNvPr>
          <p:cNvGrpSpPr/>
          <p:nvPr/>
        </p:nvGrpSpPr>
        <p:grpSpPr>
          <a:xfrm>
            <a:off x="3881717" y="2985927"/>
            <a:ext cx="838200" cy="692721"/>
            <a:chOff x="2794000" y="3392446"/>
            <a:chExt cx="838200" cy="692721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F4152DF-0617-0157-046A-DCE6ABEDC776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B16EEE2-93A8-4C1E-E1D2-16074FABC2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DF579B2-C796-668B-FD3F-FB21AE8DC751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D457EE2-7F9C-39C4-1DE6-3E93C5DF15AF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DD6F3D3-8D58-EC35-347E-987645F9905D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EF6F5AB5-EE43-1D9E-0E9A-71B64641D5D0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81150EEF-4AF4-E002-FAF6-4B77225719D4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45A3811-93A9-B423-771E-98C07976C32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96E4C22-FB7C-35C8-FDCA-8DA9663A3320}"/>
              </a:ext>
            </a:extLst>
          </p:cNvPr>
          <p:cNvGrpSpPr/>
          <p:nvPr/>
        </p:nvGrpSpPr>
        <p:grpSpPr>
          <a:xfrm>
            <a:off x="4838447" y="3023375"/>
            <a:ext cx="838200" cy="692721"/>
            <a:chOff x="2794000" y="3392446"/>
            <a:chExt cx="838200" cy="69272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5D8D810-0D4E-8373-4AB7-63183AB9B1DB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E2A47CAA-F1F4-053A-8C08-E8470001F0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240CAEE2-3399-F73D-1B72-D238EDBC7C29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B970DB5C-2B3E-9662-EA95-39FB3EEAA79D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3D48CD32-F774-8360-3953-7A0472FA61C9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DFB21CE-3AD8-E954-E84D-47183B525B21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79E2601-61A9-8830-5F75-964645827FF9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0BF19B8-3E4D-E837-A32D-AFC0CA592E4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844E71ED-B27C-C358-DF41-0F2A279EFBA9}"/>
              </a:ext>
            </a:extLst>
          </p:cNvPr>
          <p:cNvCxnSpPr>
            <a:cxnSpLocks/>
            <a:stCxn id="101" idx="2"/>
            <a:endCxn id="220" idx="0"/>
          </p:cNvCxnSpPr>
          <p:nvPr/>
        </p:nvCxnSpPr>
        <p:spPr>
          <a:xfrm flipH="1">
            <a:off x="3985112" y="4293081"/>
            <a:ext cx="1814910" cy="2897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66FBB673-A656-984E-0286-68D4AE67A8B2}"/>
              </a:ext>
            </a:extLst>
          </p:cNvPr>
          <p:cNvCxnSpPr>
            <a:cxnSpLocks/>
            <a:stCxn id="102" idx="2"/>
            <a:endCxn id="171" idx="0"/>
          </p:cNvCxnSpPr>
          <p:nvPr/>
        </p:nvCxnSpPr>
        <p:spPr>
          <a:xfrm flipH="1">
            <a:off x="5965783" y="4293081"/>
            <a:ext cx="51954" cy="4112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A9480C6-2786-811E-AABE-E8F9FDD88A69}"/>
              </a:ext>
            </a:extLst>
          </p:cNvPr>
          <p:cNvGrpSpPr/>
          <p:nvPr/>
        </p:nvGrpSpPr>
        <p:grpSpPr>
          <a:xfrm>
            <a:off x="5546683" y="4704314"/>
            <a:ext cx="838200" cy="692721"/>
            <a:chOff x="5546683" y="4704314"/>
            <a:chExt cx="838200" cy="692721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BD90D92-D079-0831-CDA9-B0811B17B9BC}"/>
                </a:ext>
              </a:extLst>
            </p:cNvPr>
            <p:cNvSpPr/>
            <p:nvPr/>
          </p:nvSpPr>
          <p:spPr>
            <a:xfrm>
              <a:off x="5546683" y="4704314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05B70A1F-4C54-6884-54BC-C407FEAB780D}"/>
                </a:ext>
              </a:extLst>
            </p:cNvPr>
            <p:cNvGrpSpPr/>
            <p:nvPr/>
          </p:nvGrpSpPr>
          <p:grpSpPr>
            <a:xfrm>
              <a:off x="5675197" y="4773677"/>
              <a:ext cx="586156" cy="439486"/>
              <a:chOff x="5675197" y="4773677"/>
              <a:chExt cx="586156" cy="439486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E913C347-549A-4E59-9AAE-83EBAFD15A5C}"/>
                  </a:ext>
                </a:extLst>
              </p:cNvPr>
              <p:cNvGrpSpPr/>
              <p:nvPr/>
            </p:nvGrpSpPr>
            <p:grpSpPr>
              <a:xfrm>
                <a:off x="5784054" y="4773677"/>
                <a:ext cx="363458" cy="276997"/>
                <a:chOff x="4204309" y="3086469"/>
                <a:chExt cx="363458" cy="276997"/>
              </a:xfrm>
            </p:grpSpPr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48490F2-2991-181D-7A92-46B308912546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7CC7E42F-433A-BC33-52BF-A814835ECE08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ECF456F-AEAF-11B6-1D48-C087CE795AD0}"/>
                  </a:ext>
                </a:extLst>
              </p:cNvPr>
              <p:cNvGrpSpPr/>
              <p:nvPr/>
            </p:nvGrpSpPr>
            <p:grpSpPr>
              <a:xfrm>
                <a:off x="5675197" y="5074664"/>
                <a:ext cx="586156" cy="138499"/>
                <a:chOff x="5675197" y="5074664"/>
                <a:chExt cx="586156" cy="138499"/>
              </a:xfrm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EBC6FF4E-69BC-3382-49F5-BE2FEF56F69C}"/>
                    </a:ext>
                  </a:extLst>
                </p:cNvPr>
                <p:cNvSpPr/>
                <p:nvPr/>
              </p:nvSpPr>
              <p:spPr>
                <a:xfrm>
                  <a:off x="5675197" y="5074665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26EE8BCC-E2D3-95C7-D8BB-1809537F470E}"/>
                    </a:ext>
                  </a:extLst>
                </p:cNvPr>
                <p:cNvSpPr/>
                <p:nvPr/>
              </p:nvSpPr>
              <p:spPr>
                <a:xfrm>
                  <a:off x="6078473" y="5074664"/>
                  <a:ext cx="1828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715E1109-9FB0-8580-EE12-B27A8A71DED7}"/>
                    </a:ext>
                  </a:extLst>
                </p:cNvPr>
                <p:cNvSpPr/>
                <p:nvPr/>
              </p:nvSpPr>
              <p:spPr>
                <a:xfrm>
                  <a:off x="5895593" y="5074664"/>
                  <a:ext cx="182880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94D83A03-907D-CE96-AB59-583D561379DF}"/>
              </a:ext>
            </a:extLst>
          </p:cNvPr>
          <p:cNvSpPr txBox="1"/>
          <p:nvPr/>
        </p:nvSpPr>
        <p:spPr>
          <a:xfrm>
            <a:off x="6924356" y="1654383"/>
            <a:ext cx="111504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Root node</a:t>
            </a:r>
          </a:p>
        </p:txBody>
      </p:sp>
      <p:sp>
        <p:nvSpPr>
          <p:cNvPr id="190" name="Right Brace 189">
            <a:extLst>
              <a:ext uri="{FF2B5EF4-FFF2-40B4-BE49-F238E27FC236}">
                <a16:creationId xmlns:a16="http://schemas.microsoft.com/office/drawing/2014/main" id="{33E0783B-39D8-8C2A-1CB0-72FCCF520FE5}"/>
              </a:ext>
            </a:extLst>
          </p:cNvPr>
          <p:cNvSpPr/>
          <p:nvPr/>
        </p:nvSpPr>
        <p:spPr>
          <a:xfrm>
            <a:off x="8520608" y="1731395"/>
            <a:ext cx="359764" cy="2789676"/>
          </a:xfrm>
          <a:custGeom>
            <a:avLst/>
            <a:gdLst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724117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65559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  <a:gd name="connsiteX9" fmla="*/ 0 w 359764"/>
              <a:gd name="connsiteY9" fmla="*/ 2036463 h 2789676"/>
              <a:gd name="connsiteX10" fmla="*/ 0 w 359764"/>
              <a:gd name="connsiteY10" fmla="*/ 1311148 h 2789676"/>
              <a:gd name="connsiteX11" fmla="*/ 0 w 359764"/>
              <a:gd name="connsiteY11" fmla="*/ 697419 h 2789676"/>
              <a:gd name="connsiteX12" fmla="*/ 0 w 359764"/>
              <a:gd name="connsiteY12" fmla="*/ 0 h 2789676"/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697419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52211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764" h="2789676" stroke="0" extrusionOk="0">
                <a:moveTo>
                  <a:pt x="0" y="0"/>
                </a:moveTo>
                <a:cubicBezTo>
                  <a:pt x="97728" y="-998"/>
                  <a:pt x="179495" y="13567"/>
                  <a:pt x="179882" y="29979"/>
                </a:cubicBezTo>
                <a:cubicBezTo>
                  <a:pt x="160192" y="225929"/>
                  <a:pt x="147430" y="419405"/>
                  <a:pt x="179882" y="724117"/>
                </a:cubicBezTo>
                <a:cubicBezTo>
                  <a:pt x="212334" y="1028829"/>
                  <a:pt x="160375" y="1143909"/>
                  <a:pt x="179882" y="1364859"/>
                </a:cubicBezTo>
                <a:cubicBezTo>
                  <a:pt x="164560" y="1373033"/>
                  <a:pt x="276391" y="1402470"/>
                  <a:pt x="359764" y="1394838"/>
                </a:cubicBezTo>
                <a:cubicBezTo>
                  <a:pt x="264522" y="1395325"/>
                  <a:pt x="181581" y="1404764"/>
                  <a:pt x="179882" y="1424817"/>
                </a:cubicBezTo>
                <a:cubicBezTo>
                  <a:pt x="162541" y="1682825"/>
                  <a:pt x="158587" y="1860029"/>
                  <a:pt x="179882" y="2065559"/>
                </a:cubicBezTo>
                <a:cubicBezTo>
                  <a:pt x="201177" y="2271089"/>
                  <a:pt x="199382" y="2619029"/>
                  <a:pt x="179882" y="2759697"/>
                </a:cubicBezTo>
                <a:cubicBezTo>
                  <a:pt x="192422" y="2783274"/>
                  <a:pt x="109707" y="2792167"/>
                  <a:pt x="0" y="2789676"/>
                </a:cubicBezTo>
                <a:cubicBezTo>
                  <a:pt x="11914" y="2588284"/>
                  <a:pt x="-6194" y="2305597"/>
                  <a:pt x="0" y="2036463"/>
                </a:cubicBezTo>
                <a:cubicBezTo>
                  <a:pt x="6194" y="1767329"/>
                  <a:pt x="13760" y="1561523"/>
                  <a:pt x="0" y="1311148"/>
                </a:cubicBezTo>
                <a:cubicBezTo>
                  <a:pt x="-13760" y="1060773"/>
                  <a:pt x="-16217" y="956262"/>
                  <a:pt x="0" y="697419"/>
                </a:cubicBezTo>
                <a:cubicBezTo>
                  <a:pt x="16217" y="438576"/>
                  <a:pt x="23154" y="228020"/>
                  <a:pt x="0" y="0"/>
                </a:cubicBezTo>
                <a:close/>
              </a:path>
              <a:path w="359764" h="2789676" fill="none" extrusionOk="0">
                <a:moveTo>
                  <a:pt x="0" y="0"/>
                </a:moveTo>
                <a:cubicBezTo>
                  <a:pt x="97743" y="-91"/>
                  <a:pt x="182070" y="15305"/>
                  <a:pt x="179882" y="29979"/>
                </a:cubicBezTo>
                <a:cubicBezTo>
                  <a:pt x="198575" y="289054"/>
                  <a:pt x="187174" y="446831"/>
                  <a:pt x="179882" y="697419"/>
                </a:cubicBezTo>
                <a:cubicBezTo>
                  <a:pt x="172590" y="948007"/>
                  <a:pt x="191257" y="1210735"/>
                  <a:pt x="179882" y="1364859"/>
                </a:cubicBezTo>
                <a:cubicBezTo>
                  <a:pt x="178914" y="1361333"/>
                  <a:pt x="262304" y="1396026"/>
                  <a:pt x="359764" y="1394838"/>
                </a:cubicBezTo>
                <a:cubicBezTo>
                  <a:pt x="259419" y="1395057"/>
                  <a:pt x="178806" y="1411615"/>
                  <a:pt x="179882" y="1424817"/>
                </a:cubicBezTo>
                <a:cubicBezTo>
                  <a:pt x="158932" y="1616467"/>
                  <a:pt x="206568" y="1778585"/>
                  <a:pt x="179882" y="2052211"/>
                </a:cubicBezTo>
                <a:cubicBezTo>
                  <a:pt x="153196" y="2325837"/>
                  <a:pt x="157675" y="2562358"/>
                  <a:pt x="179882" y="2759697"/>
                </a:cubicBezTo>
                <a:cubicBezTo>
                  <a:pt x="191294" y="2765033"/>
                  <a:pt x="83105" y="2798783"/>
                  <a:pt x="0" y="2789676"/>
                </a:cubicBezTo>
              </a:path>
              <a:path w="359764" h="2789676" fill="none" stroke="0" extrusionOk="0">
                <a:moveTo>
                  <a:pt x="0" y="0"/>
                </a:moveTo>
                <a:cubicBezTo>
                  <a:pt x="100201" y="-4022"/>
                  <a:pt x="176668" y="13950"/>
                  <a:pt x="179882" y="29979"/>
                </a:cubicBezTo>
                <a:cubicBezTo>
                  <a:pt x="176004" y="273870"/>
                  <a:pt x="209558" y="466001"/>
                  <a:pt x="179882" y="724117"/>
                </a:cubicBezTo>
                <a:cubicBezTo>
                  <a:pt x="150206" y="982233"/>
                  <a:pt x="187088" y="1105966"/>
                  <a:pt x="179882" y="1364859"/>
                </a:cubicBezTo>
                <a:cubicBezTo>
                  <a:pt x="166508" y="1389225"/>
                  <a:pt x="256786" y="1401331"/>
                  <a:pt x="359764" y="1394838"/>
                </a:cubicBezTo>
                <a:cubicBezTo>
                  <a:pt x="262585" y="1396449"/>
                  <a:pt x="179731" y="1411855"/>
                  <a:pt x="179882" y="1424817"/>
                </a:cubicBezTo>
                <a:cubicBezTo>
                  <a:pt x="187000" y="1767135"/>
                  <a:pt x="156740" y="1961632"/>
                  <a:pt x="179882" y="2118955"/>
                </a:cubicBezTo>
                <a:cubicBezTo>
                  <a:pt x="203024" y="2276278"/>
                  <a:pt x="169203" y="2549713"/>
                  <a:pt x="179882" y="2759697"/>
                </a:cubicBezTo>
                <a:cubicBezTo>
                  <a:pt x="166373" y="2783378"/>
                  <a:pt x="100356" y="2783899"/>
                  <a:pt x="0" y="2789676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2491C97-5A4C-91A1-4B8E-8DDB1D996194}"/>
              </a:ext>
            </a:extLst>
          </p:cNvPr>
          <p:cNvSpPr txBox="1"/>
          <p:nvPr/>
        </p:nvSpPr>
        <p:spPr>
          <a:xfrm>
            <a:off x="8702723" y="2938849"/>
            <a:ext cx="317698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Adaptive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Recursive Model Index (RMI)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09" name="Right Brace 208">
            <a:extLst>
              <a:ext uri="{FF2B5EF4-FFF2-40B4-BE49-F238E27FC236}">
                <a16:creationId xmlns:a16="http://schemas.microsoft.com/office/drawing/2014/main" id="{6FA66F31-FF2D-593C-5080-E62BBB49CD8B}"/>
              </a:ext>
            </a:extLst>
          </p:cNvPr>
          <p:cNvSpPr/>
          <p:nvPr/>
        </p:nvSpPr>
        <p:spPr>
          <a:xfrm rot="5400000">
            <a:off x="4490438" y="4337106"/>
            <a:ext cx="289704" cy="3471665"/>
          </a:xfrm>
          <a:custGeom>
            <a:avLst/>
            <a:gdLst>
              <a:gd name="connsiteX0" fmla="*/ 0 w 289704"/>
              <a:gd name="connsiteY0" fmla="*/ 0 h 3471665"/>
              <a:gd name="connsiteX1" fmla="*/ 144852 w 289704"/>
              <a:gd name="connsiteY1" fmla="*/ 3 h 3471665"/>
              <a:gd name="connsiteX2" fmla="*/ 144852 w 289704"/>
              <a:gd name="connsiteY2" fmla="*/ 516585 h 3471665"/>
              <a:gd name="connsiteX3" fmla="*/ 144852 w 289704"/>
              <a:gd name="connsiteY3" fmla="*/ 1118319 h 3471665"/>
              <a:gd name="connsiteX4" fmla="*/ 144852 w 289704"/>
              <a:gd name="connsiteY4" fmla="*/ 1703022 h 3471665"/>
              <a:gd name="connsiteX5" fmla="*/ 289704 w 289704"/>
              <a:gd name="connsiteY5" fmla="*/ 1703025 h 3471665"/>
              <a:gd name="connsiteX6" fmla="*/ 144852 w 289704"/>
              <a:gd name="connsiteY6" fmla="*/ 1703028 h 3471665"/>
              <a:gd name="connsiteX7" fmla="*/ 144852 w 289704"/>
              <a:gd name="connsiteY7" fmla="*/ 2292573 h 3471665"/>
              <a:gd name="connsiteX8" fmla="*/ 144852 w 289704"/>
              <a:gd name="connsiteY8" fmla="*/ 2829058 h 3471665"/>
              <a:gd name="connsiteX9" fmla="*/ 144852 w 289704"/>
              <a:gd name="connsiteY9" fmla="*/ 3471662 h 3471665"/>
              <a:gd name="connsiteX10" fmla="*/ 0 w 289704"/>
              <a:gd name="connsiteY10" fmla="*/ 3471665 h 3471665"/>
              <a:gd name="connsiteX11" fmla="*/ 0 w 289704"/>
              <a:gd name="connsiteY11" fmla="*/ 2881482 h 3471665"/>
              <a:gd name="connsiteX12" fmla="*/ 0 w 289704"/>
              <a:gd name="connsiteY12" fmla="*/ 2117716 h 3471665"/>
              <a:gd name="connsiteX13" fmla="*/ 0 w 289704"/>
              <a:gd name="connsiteY13" fmla="*/ 1492816 h 3471665"/>
              <a:gd name="connsiteX14" fmla="*/ 0 w 289704"/>
              <a:gd name="connsiteY14" fmla="*/ 798483 h 3471665"/>
              <a:gd name="connsiteX15" fmla="*/ 0 w 289704"/>
              <a:gd name="connsiteY15" fmla="*/ 0 h 3471665"/>
              <a:gd name="connsiteX0" fmla="*/ 0 w 289704"/>
              <a:gd name="connsiteY0" fmla="*/ 0 h 3471665"/>
              <a:gd name="connsiteX1" fmla="*/ 144852 w 289704"/>
              <a:gd name="connsiteY1" fmla="*/ 3 h 3471665"/>
              <a:gd name="connsiteX2" fmla="*/ 144852 w 289704"/>
              <a:gd name="connsiteY2" fmla="*/ 584706 h 3471665"/>
              <a:gd name="connsiteX3" fmla="*/ 144852 w 289704"/>
              <a:gd name="connsiteY3" fmla="*/ 1169409 h 3471665"/>
              <a:gd name="connsiteX4" fmla="*/ 144852 w 289704"/>
              <a:gd name="connsiteY4" fmla="*/ 1703022 h 3471665"/>
              <a:gd name="connsiteX5" fmla="*/ 289704 w 289704"/>
              <a:gd name="connsiteY5" fmla="*/ 1703025 h 3471665"/>
              <a:gd name="connsiteX6" fmla="*/ 144852 w 289704"/>
              <a:gd name="connsiteY6" fmla="*/ 1703028 h 3471665"/>
              <a:gd name="connsiteX7" fmla="*/ 144852 w 289704"/>
              <a:gd name="connsiteY7" fmla="*/ 2239514 h 3471665"/>
              <a:gd name="connsiteX8" fmla="*/ 144852 w 289704"/>
              <a:gd name="connsiteY8" fmla="*/ 2846745 h 3471665"/>
              <a:gd name="connsiteX9" fmla="*/ 144852 w 289704"/>
              <a:gd name="connsiteY9" fmla="*/ 3471662 h 3471665"/>
              <a:gd name="connsiteX10" fmla="*/ 0 w 289704"/>
              <a:gd name="connsiteY10" fmla="*/ 3471665 h 347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704" h="3471665" stroke="0" extrusionOk="0">
                <a:moveTo>
                  <a:pt x="0" y="0"/>
                </a:moveTo>
                <a:cubicBezTo>
                  <a:pt x="51716" y="-4549"/>
                  <a:pt x="94654" y="-3906"/>
                  <a:pt x="144852" y="3"/>
                </a:cubicBezTo>
                <a:cubicBezTo>
                  <a:pt x="137673" y="255796"/>
                  <a:pt x="139405" y="389274"/>
                  <a:pt x="144852" y="516585"/>
                </a:cubicBezTo>
                <a:cubicBezTo>
                  <a:pt x="150299" y="643896"/>
                  <a:pt x="169088" y="843260"/>
                  <a:pt x="144852" y="1118319"/>
                </a:cubicBezTo>
                <a:cubicBezTo>
                  <a:pt x="120616" y="1393378"/>
                  <a:pt x="155768" y="1544835"/>
                  <a:pt x="144852" y="1703022"/>
                </a:cubicBezTo>
                <a:cubicBezTo>
                  <a:pt x="146404" y="1703208"/>
                  <a:pt x="214373" y="1693416"/>
                  <a:pt x="289704" y="1703025"/>
                </a:cubicBezTo>
                <a:cubicBezTo>
                  <a:pt x="226235" y="1697581"/>
                  <a:pt x="183158" y="1697241"/>
                  <a:pt x="144852" y="1703028"/>
                </a:cubicBezTo>
                <a:cubicBezTo>
                  <a:pt x="139497" y="1941221"/>
                  <a:pt x="138352" y="2011766"/>
                  <a:pt x="144852" y="2292573"/>
                </a:cubicBezTo>
                <a:cubicBezTo>
                  <a:pt x="151352" y="2573380"/>
                  <a:pt x="119871" y="2563953"/>
                  <a:pt x="144852" y="2829058"/>
                </a:cubicBezTo>
                <a:cubicBezTo>
                  <a:pt x="169833" y="3094163"/>
                  <a:pt x="122043" y="3317063"/>
                  <a:pt x="144852" y="3471662"/>
                </a:cubicBezTo>
                <a:cubicBezTo>
                  <a:pt x="150627" y="3480260"/>
                  <a:pt x="81223" y="3484327"/>
                  <a:pt x="0" y="3471665"/>
                </a:cubicBezTo>
                <a:cubicBezTo>
                  <a:pt x="-4009" y="3316638"/>
                  <a:pt x="-14549" y="3032786"/>
                  <a:pt x="0" y="2881482"/>
                </a:cubicBezTo>
                <a:cubicBezTo>
                  <a:pt x="14549" y="2730178"/>
                  <a:pt x="-28838" y="2434578"/>
                  <a:pt x="0" y="2117716"/>
                </a:cubicBezTo>
                <a:cubicBezTo>
                  <a:pt x="28838" y="1800854"/>
                  <a:pt x="-18694" y="1644383"/>
                  <a:pt x="0" y="1492816"/>
                </a:cubicBezTo>
                <a:cubicBezTo>
                  <a:pt x="18694" y="1341249"/>
                  <a:pt x="20256" y="985297"/>
                  <a:pt x="0" y="798483"/>
                </a:cubicBezTo>
                <a:cubicBezTo>
                  <a:pt x="-20256" y="611669"/>
                  <a:pt x="39032" y="239906"/>
                  <a:pt x="0" y="0"/>
                </a:cubicBezTo>
                <a:close/>
              </a:path>
              <a:path w="289704" h="3471665" fill="none" extrusionOk="0">
                <a:moveTo>
                  <a:pt x="0" y="0"/>
                </a:moveTo>
                <a:cubicBezTo>
                  <a:pt x="47699" y="-4086"/>
                  <a:pt x="80823" y="-6434"/>
                  <a:pt x="144852" y="3"/>
                </a:cubicBezTo>
                <a:cubicBezTo>
                  <a:pt x="164605" y="126004"/>
                  <a:pt x="134312" y="361751"/>
                  <a:pt x="144852" y="584706"/>
                </a:cubicBezTo>
                <a:cubicBezTo>
                  <a:pt x="155392" y="807661"/>
                  <a:pt x="163763" y="970955"/>
                  <a:pt x="144852" y="1169409"/>
                </a:cubicBezTo>
                <a:cubicBezTo>
                  <a:pt x="125941" y="1367863"/>
                  <a:pt x="154198" y="1563102"/>
                  <a:pt x="144852" y="1703022"/>
                </a:cubicBezTo>
                <a:cubicBezTo>
                  <a:pt x="137554" y="1702789"/>
                  <a:pt x="216939" y="1705093"/>
                  <a:pt x="289704" y="1703025"/>
                </a:cubicBezTo>
                <a:cubicBezTo>
                  <a:pt x="246007" y="1703005"/>
                  <a:pt x="208381" y="1696142"/>
                  <a:pt x="144852" y="1703028"/>
                </a:cubicBezTo>
                <a:cubicBezTo>
                  <a:pt x="157222" y="1901378"/>
                  <a:pt x="148060" y="2082311"/>
                  <a:pt x="144852" y="2239514"/>
                </a:cubicBezTo>
                <a:cubicBezTo>
                  <a:pt x="141644" y="2396717"/>
                  <a:pt x="160228" y="2616082"/>
                  <a:pt x="144852" y="2846745"/>
                </a:cubicBezTo>
                <a:cubicBezTo>
                  <a:pt x="129476" y="3077408"/>
                  <a:pt x="127809" y="3221549"/>
                  <a:pt x="144852" y="3471662"/>
                </a:cubicBezTo>
                <a:cubicBezTo>
                  <a:pt x="142373" y="3485066"/>
                  <a:pt x="82856" y="3479007"/>
                  <a:pt x="0" y="3471665"/>
                </a:cubicBezTo>
              </a:path>
              <a:path w="289704" h="3471665" fill="none" stroke="0" extrusionOk="0">
                <a:moveTo>
                  <a:pt x="0" y="0"/>
                </a:moveTo>
                <a:cubicBezTo>
                  <a:pt x="49830" y="2260"/>
                  <a:pt x="88851" y="-1776"/>
                  <a:pt x="144852" y="3"/>
                </a:cubicBezTo>
                <a:cubicBezTo>
                  <a:pt x="137140" y="107748"/>
                  <a:pt x="138670" y="382870"/>
                  <a:pt x="144852" y="533616"/>
                </a:cubicBezTo>
                <a:cubicBezTo>
                  <a:pt x="151034" y="684362"/>
                  <a:pt x="131353" y="922171"/>
                  <a:pt x="144852" y="1118319"/>
                </a:cubicBezTo>
                <a:cubicBezTo>
                  <a:pt x="158351" y="1314467"/>
                  <a:pt x="132056" y="1490618"/>
                  <a:pt x="144852" y="1703022"/>
                </a:cubicBezTo>
                <a:cubicBezTo>
                  <a:pt x="147483" y="1702139"/>
                  <a:pt x="209203" y="1689519"/>
                  <a:pt x="289704" y="1703025"/>
                </a:cubicBezTo>
                <a:cubicBezTo>
                  <a:pt x="260163" y="1708970"/>
                  <a:pt x="194941" y="1703896"/>
                  <a:pt x="144852" y="1703028"/>
                </a:cubicBezTo>
                <a:cubicBezTo>
                  <a:pt x="136376" y="1940908"/>
                  <a:pt x="132292" y="2024796"/>
                  <a:pt x="144852" y="2292573"/>
                </a:cubicBezTo>
                <a:cubicBezTo>
                  <a:pt x="157412" y="2560350"/>
                  <a:pt x="133324" y="2588901"/>
                  <a:pt x="144852" y="2846745"/>
                </a:cubicBezTo>
                <a:cubicBezTo>
                  <a:pt x="156380" y="3104589"/>
                  <a:pt x="116927" y="3284449"/>
                  <a:pt x="144852" y="3471662"/>
                </a:cubicBezTo>
                <a:cubicBezTo>
                  <a:pt x="158819" y="3468600"/>
                  <a:pt x="86404" y="3476941"/>
                  <a:pt x="0" y="3471665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>
                      <a:gd name="adj1" fmla="val 0"/>
                      <a:gd name="adj2" fmla="val 49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041D5704-2059-3035-0473-C566DD8EC21D}"/>
              </a:ext>
            </a:extLst>
          </p:cNvPr>
          <p:cNvSpPr txBox="1"/>
          <p:nvPr/>
        </p:nvSpPr>
        <p:spPr>
          <a:xfrm>
            <a:off x="4181814" y="6111631"/>
            <a:ext cx="111344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</a:t>
            </a:r>
            <a:r>
              <a:rPr lang="en-US" sz="1600" dirty="0"/>
              <a:t>a node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3F64209-E494-698A-1641-A06D1068D02F}"/>
              </a:ext>
            </a:extLst>
          </p:cNvPr>
          <p:cNvSpPr txBox="1"/>
          <p:nvPr/>
        </p:nvSpPr>
        <p:spPr>
          <a:xfrm>
            <a:off x="3493743" y="1936664"/>
            <a:ext cx="71429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model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18591533-CE9B-04A7-EC30-2BE76C8B7CE3}"/>
              </a:ext>
            </a:extLst>
          </p:cNvPr>
          <p:cNvCxnSpPr>
            <a:cxnSpLocks/>
            <a:stCxn id="214" idx="3"/>
            <a:endCxn id="24" idx="1"/>
          </p:cNvCxnSpPr>
          <p:nvPr/>
        </p:nvCxnSpPr>
        <p:spPr>
          <a:xfrm>
            <a:off x="4208039" y="2105940"/>
            <a:ext cx="860832" cy="2691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B67D5809-C138-DEF4-73F4-F93720B49B9E}"/>
              </a:ext>
            </a:extLst>
          </p:cNvPr>
          <p:cNvSpPr/>
          <p:nvPr/>
        </p:nvSpPr>
        <p:spPr>
          <a:xfrm>
            <a:off x="2846645" y="4582785"/>
            <a:ext cx="2276934" cy="1310587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92E4FE2-4DA9-AD66-38DD-2A967AD20E3D}"/>
              </a:ext>
            </a:extLst>
          </p:cNvPr>
          <p:cNvGrpSpPr/>
          <p:nvPr/>
        </p:nvGrpSpPr>
        <p:grpSpPr>
          <a:xfrm>
            <a:off x="3800608" y="4630261"/>
            <a:ext cx="363458" cy="276997"/>
            <a:chOff x="4204309" y="3086469"/>
            <a:chExt cx="363458" cy="276997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5D109238-7A12-4817-81F8-8AB55B25577D}"/>
                </a:ext>
              </a:extLst>
            </p:cNvPr>
            <p:cNvSpPr/>
            <p:nvPr/>
          </p:nvSpPr>
          <p:spPr>
            <a:xfrm>
              <a:off x="4204309" y="3130512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C7CA7E8E-4650-12FB-C705-7494EBCE6795}"/>
                </a:ext>
              </a:extLst>
            </p:cNvPr>
            <p:cNvSpPr txBox="1"/>
            <p:nvPr/>
          </p:nvSpPr>
          <p:spPr>
            <a:xfrm>
              <a:off x="4273347" y="3086469"/>
              <a:ext cx="22538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M</a:t>
              </a: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7AFB7C8A-3F86-F3F2-2D1F-F2B469E2A5E8}"/>
              </a:ext>
            </a:extLst>
          </p:cNvPr>
          <p:cNvGrpSpPr/>
          <p:nvPr/>
        </p:nvGrpSpPr>
        <p:grpSpPr>
          <a:xfrm>
            <a:off x="3086333" y="5200652"/>
            <a:ext cx="1599550" cy="265570"/>
            <a:chOff x="3269930" y="5006631"/>
            <a:chExt cx="588837" cy="140369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F4F8C6E-3B85-17C0-F786-C92D49E47526}"/>
                </a:ext>
              </a:extLst>
            </p:cNvPr>
            <p:cNvSpPr/>
            <p:nvPr/>
          </p:nvSpPr>
          <p:spPr>
            <a:xfrm>
              <a:off x="3269930" y="5006631"/>
              <a:ext cx="225380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B03DD90-0B8B-374F-1563-3D608AF2FCFA}"/>
                </a:ext>
              </a:extLst>
            </p:cNvPr>
            <p:cNvSpPr/>
            <p:nvPr/>
          </p:nvSpPr>
          <p:spPr>
            <a:xfrm>
              <a:off x="3768725" y="5006631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4599343-5C8E-4670-A348-013AD14749F1}"/>
                </a:ext>
              </a:extLst>
            </p:cNvPr>
            <p:cNvSpPr/>
            <p:nvPr/>
          </p:nvSpPr>
          <p:spPr>
            <a:xfrm>
              <a:off x="3494216" y="5008502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4E67393-3260-42C0-C9F9-1D485445F7DB}"/>
                </a:ext>
              </a:extLst>
            </p:cNvPr>
            <p:cNvSpPr/>
            <p:nvPr/>
          </p:nvSpPr>
          <p:spPr>
            <a:xfrm>
              <a:off x="3583164" y="5008402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C5D6A42-95EA-E291-5B11-F8FFDFFEB317}"/>
                </a:ext>
              </a:extLst>
            </p:cNvPr>
            <p:cNvSpPr/>
            <p:nvPr/>
          </p:nvSpPr>
          <p:spPr>
            <a:xfrm>
              <a:off x="3678683" y="5007428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752DD8-9EFE-50F6-8BDE-2F5358B3ADB6}"/>
              </a:ext>
            </a:extLst>
          </p:cNvPr>
          <p:cNvCxnSpPr>
            <a:cxnSpLocks/>
            <a:stCxn id="227" idx="2"/>
            <a:endCxn id="225" idx="0"/>
          </p:cNvCxnSpPr>
          <p:nvPr/>
        </p:nvCxnSpPr>
        <p:spPr>
          <a:xfrm>
            <a:off x="3982337" y="4907258"/>
            <a:ext cx="581249" cy="2933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C147BCDA-E988-6697-FCA1-5BF6CE0689A7}"/>
              </a:ext>
            </a:extLst>
          </p:cNvPr>
          <p:cNvSpPr/>
          <p:nvPr/>
        </p:nvSpPr>
        <p:spPr>
          <a:xfrm>
            <a:off x="4323144" y="5474825"/>
            <a:ext cx="231494" cy="138921"/>
          </a:xfrm>
          <a:custGeom>
            <a:avLst/>
            <a:gdLst>
              <a:gd name="connsiteX0" fmla="*/ 231494 w 231494"/>
              <a:gd name="connsiteY0" fmla="*/ 0 h 138921"/>
              <a:gd name="connsiteX1" fmla="*/ 167833 w 231494"/>
              <a:gd name="connsiteY1" fmla="*/ 138897 h 138921"/>
              <a:gd name="connsiteX2" fmla="*/ 0 w 231494"/>
              <a:gd name="connsiteY2" fmla="*/ 11575 h 13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4" h="138921">
                <a:moveTo>
                  <a:pt x="231494" y="0"/>
                </a:moveTo>
                <a:cubicBezTo>
                  <a:pt x="218954" y="68484"/>
                  <a:pt x="206415" y="136968"/>
                  <a:pt x="167833" y="138897"/>
                </a:cubicBezTo>
                <a:cubicBezTo>
                  <a:pt x="129251" y="140826"/>
                  <a:pt x="31830" y="27973"/>
                  <a:pt x="0" y="11575"/>
                </a:cubicBezTo>
              </a:path>
            </a:pathLst>
          </a:cu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5C5FEE94-1C7D-DD57-801D-81890E9F82D4}"/>
              </a:ext>
            </a:extLst>
          </p:cNvPr>
          <p:cNvSpPr/>
          <p:nvPr/>
        </p:nvSpPr>
        <p:spPr>
          <a:xfrm>
            <a:off x="3937219" y="5474825"/>
            <a:ext cx="396898" cy="120990"/>
          </a:xfrm>
          <a:custGeom>
            <a:avLst/>
            <a:gdLst>
              <a:gd name="connsiteX0" fmla="*/ 231494 w 231494"/>
              <a:gd name="connsiteY0" fmla="*/ 0 h 138921"/>
              <a:gd name="connsiteX1" fmla="*/ 167833 w 231494"/>
              <a:gd name="connsiteY1" fmla="*/ 138897 h 138921"/>
              <a:gd name="connsiteX2" fmla="*/ 0 w 231494"/>
              <a:gd name="connsiteY2" fmla="*/ 11575 h 13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4" h="138921">
                <a:moveTo>
                  <a:pt x="231494" y="0"/>
                </a:moveTo>
                <a:cubicBezTo>
                  <a:pt x="218954" y="68484"/>
                  <a:pt x="206415" y="136968"/>
                  <a:pt x="167833" y="138897"/>
                </a:cubicBezTo>
                <a:cubicBezTo>
                  <a:pt x="129251" y="140826"/>
                  <a:pt x="31830" y="27973"/>
                  <a:pt x="0" y="11575"/>
                </a:cubicBezTo>
              </a:path>
            </a:pathLst>
          </a:cu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34C47-15C4-24EB-182D-72C92907CA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F491EE5-184B-B8A6-F5BE-FE56E94104FD}"/>
              </a:ext>
            </a:extLst>
          </p:cNvPr>
          <p:cNvSpPr txBox="1"/>
          <p:nvPr/>
        </p:nvSpPr>
        <p:spPr>
          <a:xfrm>
            <a:off x="3096039" y="5521631"/>
            <a:ext cx="168741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Exponential search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F30623E-1847-7C8F-7B07-04A65808F2C9}"/>
              </a:ext>
            </a:extLst>
          </p:cNvPr>
          <p:cNvSpPr txBox="1"/>
          <p:nvPr/>
        </p:nvSpPr>
        <p:spPr>
          <a:xfrm>
            <a:off x="5674061" y="2601579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71A1D54-2009-F44C-FA54-6036B71979FF}"/>
              </a:ext>
            </a:extLst>
          </p:cNvPr>
          <p:cNvSpPr txBox="1"/>
          <p:nvPr/>
        </p:nvSpPr>
        <p:spPr>
          <a:xfrm>
            <a:off x="7188556" y="2497935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9806546-E1B5-90FD-B613-27AE20620F5A}"/>
              </a:ext>
            </a:extLst>
          </p:cNvPr>
          <p:cNvSpPr txBox="1"/>
          <p:nvPr/>
        </p:nvSpPr>
        <p:spPr>
          <a:xfrm>
            <a:off x="6180928" y="3629531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AA61931-7D1F-7636-2977-9C73A48D168B}"/>
              </a:ext>
            </a:extLst>
          </p:cNvPr>
          <p:cNvSpPr txBox="1"/>
          <p:nvPr/>
        </p:nvSpPr>
        <p:spPr>
          <a:xfrm>
            <a:off x="7859140" y="3435350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926D4-FB3A-9D8E-6E2E-AE743A3C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Insertions in ALEX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1A1CC4-C72E-2D67-050C-F1AA31644E18}"/>
              </a:ext>
            </a:extLst>
          </p:cNvPr>
          <p:cNvGrpSpPr/>
          <p:nvPr/>
        </p:nvGrpSpPr>
        <p:grpSpPr>
          <a:xfrm>
            <a:off x="5031976" y="2236565"/>
            <a:ext cx="435429" cy="436155"/>
            <a:chOff x="3741059" y="2142436"/>
            <a:chExt cx="435429" cy="4361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9162C5-D68F-5FEB-E47C-BB02B7799DE7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D6C22B-6584-6A94-C45E-0F448AFF88E5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6DC3F08-A529-BEAD-AB79-7CAA2A7AD9B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3FEE89-18B5-60A3-734C-0CAC018F1C62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BAA5B32-7B2B-AAB7-5FC4-997672166AB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1CE29D-D378-66CF-A3B2-EEC6FA5AB7AC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31103C-2E66-674A-D6CF-97A2A79F43FB}"/>
              </a:ext>
            </a:extLst>
          </p:cNvPr>
          <p:cNvGrpSpPr/>
          <p:nvPr/>
        </p:nvGrpSpPr>
        <p:grpSpPr>
          <a:xfrm>
            <a:off x="5755270" y="2236565"/>
            <a:ext cx="435429" cy="434000"/>
            <a:chOff x="4464353" y="2142436"/>
            <a:chExt cx="435429" cy="434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C21D47D-66F9-C9C1-84C1-96E5A7D8CF62}"/>
                </a:ext>
              </a:extLst>
            </p:cNvPr>
            <p:cNvGrpSpPr/>
            <p:nvPr/>
          </p:nvGrpSpPr>
          <p:grpSpPr>
            <a:xfrm>
              <a:off x="4464353" y="2387524"/>
              <a:ext cx="435429" cy="188912"/>
              <a:chOff x="4913087" y="1690689"/>
              <a:chExt cx="435429" cy="18891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094E17-84D4-FA15-8058-EA667A027F6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3612309-2C87-D291-098D-1ADCE0F0ADE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17F4E7-8E05-50BA-03A7-D718E156030B}"/>
                </a:ext>
              </a:extLst>
            </p:cNvPr>
            <p:cNvGrpSpPr/>
            <p:nvPr/>
          </p:nvGrpSpPr>
          <p:grpSpPr>
            <a:xfrm>
              <a:off x="4509116" y="2142436"/>
              <a:ext cx="363458" cy="276997"/>
              <a:chOff x="4204309" y="3086469"/>
              <a:chExt cx="363458" cy="27699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9B0A729-E9E2-1BA6-41EF-B10AD6F18E6B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41CCB0-0FA3-F34B-7E1D-F3B53FB497A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7FDB05-A6D6-8E8B-897F-53AAEBE35781}"/>
              </a:ext>
            </a:extLst>
          </p:cNvPr>
          <p:cNvGrpSpPr/>
          <p:nvPr/>
        </p:nvGrpSpPr>
        <p:grpSpPr>
          <a:xfrm>
            <a:off x="6473123" y="2236565"/>
            <a:ext cx="435429" cy="434000"/>
            <a:chOff x="5182206" y="2142436"/>
            <a:chExt cx="435429" cy="434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BAD7FC-3D93-001C-D8E2-EAAE86F0EFF2}"/>
                </a:ext>
              </a:extLst>
            </p:cNvPr>
            <p:cNvGrpSpPr/>
            <p:nvPr/>
          </p:nvGrpSpPr>
          <p:grpSpPr>
            <a:xfrm>
              <a:off x="5182206" y="2387524"/>
              <a:ext cx="435429" cy="188912"/>
              <a:chOff x="4913087" y="1690689"/>
              <a:chExt cx="435429" cy="18891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2531C03-9B2C-F218-62FC-10CB83B10D2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530814-1E11-7FB5-3ACB-C433EFA25FFF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4D536E-B7FC-6DB3-D501-594109E2E09A}"/>
                </a:ext>
              </a:extLst>
            </p:cNvPr>
            <p:cNvGrpSpPr/>
            <p:nvPr/>
          </p:nvGrpSpPr>
          <p:grpSpPr>
            <a:xfrm>
              <a:off x="5205201" y="2142436"/>
              <a:ext cx="363458" cy="276997"/>
              <a:chOff x="4204309" y="3086469"/>
              <a:chExt cx="363458" cy="27699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C1ACB42-BC94-A43B-8295-647C94AE1D6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1C3225-6050-361C-E9B9-0484AAC88834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3CB402-506B-B6CE-4126-B2FAC0FB4FEB}"/>
              </a:ext>
            </a:extLst>
          </p:cNvPr>
          <p:cNvGrpSpPr/>
          <p:nvPr/>
        </p:nvGrpSpPr>
        <p:grpSpPr>
          <a:xfrm>
            <a:off x="7188556" y="2236565"/>
            <a:ext cx="435429" cy="434000"/>
            <a:chOff x="5897639" y="2142436"/>
            <a:chExt cx="435429" cy="434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462410-B3B9-0A00-4B38-6C3318ABC735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6B0A89-3F69-2075-55EA-E985266CA06A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1B5C7F4-AB1E-4761-5029-6334A10EE7B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CEA518-20A7-D850-5819-6C964414A7C9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A405203-BE73-50D3-E7F7-857298446212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8B52F7-DC92-08D9-9162-61D409AAB62D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DF0B79-B4A3-728F-0523-B852103887FC}"/>
              </a:ext>
            </a:extLst>
          </p:cNvPr>
          <p:cNvGrpSpPr/>
          <p:nvPr/>
        </p:nvGrpSpPr>
        <p:grpSpPr>
          <a:xfrm>
            <a:off x="5916137" y="1603096"/>
            <a:ext cx="870858" cy="443091"/>
            <a:chOff x="4625220" y="1508967"/>
            <a:chExt cx="870858" cy="4430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0AC32E8-8C35-7BAB-054C-F504F0641495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3F7365-1670-BCD2-69F3-5CAB62FB825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83F091-CBF4-363C-1BF8-44307CD804A8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413380-A591-2107-4AD9-0BF22252155F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CB4D191-802A-036E-A55C-11352DFF1F4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D4E15A-8545-6F27-AB47-1B968EA4592D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05FCE80-F46D-B367-B8A0-D1E8719C8544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BDA4DD-E7C7-F1E6-C292-297C8E25A60A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C3F40D6-0A2D-5111-3C75-0B95B815E7DF}"/>
              </a:ext>
            </a:extLst>
          </p:cNvPr>
          <p:cNvCxnSpPr>
            <a:stCxn id="4" idx="2"/>
            <a:endCxn id="25" idx="0"/>
          </p:cNvCxnSpPr>
          <p:nvPr/>
        </p:nvCxnSpPr>
        <p:spPr>
          <a:xfrm flipH="1">
            <a:off x="5250600" y="2046187"/>
            <a:ext cx="774394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A837306-4623-3A3C-D624-73605C0983E1}"/>
              </a:ext>
            </a:extLst>
          </p:cNvPr>
          <p:cNvCxnSpPr>
            <a:cxnSpLocks/>
            <a:stCxn id="5" idx="2"/>
            <a:endCxn id="29" idx="0"/>
          </p:cNvCxnSpPr>
          <p:nvPr/>
        </p:nvCxnSpPr>
        <p:spPr>
          <a:xfrm flipH="1">
            <a:off x="5981762" y="2046187"/>
            <a:ext cx="260947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90D5755-BB63-958D-3EF2-CFFAB5C2344A}"/>
              </a:ext>
            </a:extLst>
          </p:cNvPr>
          <p:cNvCxnSpPr>
            <a:cxnSpLocks/>
            <a:stCxn id="7" idx="2"/>
            <a:endCxn id="32" idx="0"/>
          </p:cNvCxnSpPr>
          <p:nvPr/>
        </p:nvCxnSpPr>
        <p:spPr>
          <a:xfrm>
            <a:off x="6460423" y="2046187"/>
            <a:ext cx="217424" cy="1903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A2A6C5F-89F2-1BCC-A63F-498B4AFC6629}"/>
              </a:ext>
            </a:extLst>
          </p:cNvPr>
          <p:cNvCxnSpPr>
            <a:cxnSpLocks/>
            <a:stCxn id="8" idx="2"/>
            <a:endCxn id="35" idx="0"/>
          </p:cNvCxnSpPr>
          <p:nvPr/>
        </p:nvCxnSpPr>
        <p:spPr>
          <a:xfrm>
            <a:off x="6678138" y="2046187"/>
            <a:ext cx="730871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141201F-3E56-EF99-44FD-A0CB4CD529B6}"/>
              </a:ext>
            </a:extLst>
          </p:cNvPr>
          <p:cNvCxnSpPr>
            <a:cxnSpLocks/>
            <a:stCxn id="11" idx="2"/>
            <a:endCxn id="141" idx="0"/>
          </p:cNvCxnSpPr>
          <p:nvPr/>
        </p:nvCxnSpPr>
        <p:spPr>
          <a:xfrm flipH="1">
            <a:off x="4300817" y="2672720"/>
            <a:ext cx="840016" cy="3132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99BD260-92C5-B6BD-4CBA-0ED58B6CC3BA}"/>
              </a:ext>
            </a:extLst>
          </p:cNvPr>
          <p:cNvCxnSpPr>
            <a:cxnSpLocks/>
            <a:stCxn id="12" idx="2"/>
            <a:endCxn id="151" idx="0"/>
          </p:cNvCxnSpPr>
          <p:nvPr/>
        </p:nvCxnSpPr>
        <p:spPr>
          <a:xfrm flipH="1">
            <a:off x="5257547" y="2672720"/>
            <a:ext cx="101001" cy="3506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5D0A374-DC90-6D08-E92F-39799AD56F93}"/>
              </a:ext>
            </a:extLst>
          </p:cNvPr>
          <p:cNvCxnSpPr>
            <a:cxnSpLocks/>
          </p:cNvCxnSpPr>
          <p:nvPr/>
        </p:nvCxnSpPr>
        <p:spPr>
          <a:xfrm flipH="1">
            <a:off x="5704782" y="2682698"/>
            <a:ext cx="164289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A7F8E22-ECB8-A856-82E8-245B9AF6D37A}"/>
              </a:ext>
            </a:extLst>
          </p:cNvPr>
          <p:cNvCxnSpPr>
            <a:cxnSpLocks/>
          </p:cNvCxnSpPr>
          <p:nvPr/>
        </p:nvCxnSpPr>
        <p:spPr>
          <a:xfrm>
            <a:off x="6086786" y="2682698"/>
            <a:ext cx="134057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680501-D277-0401-242D-97CB0D9C9FEE}"/>
              </a:ext>
            </a:extLst>
          </p:cNvPr>
          <p:cNvCxnSpPr>
            <a:cxnSpLocks/>
            <a:stCxn id="19" idx="2"/>
            <a:endCxn id="76" idx="0"/>
          </p:cNvCxnSpPr>
          <p:nvPr/>
        </p:nvCxnSpPr>
        <p:spPr>
          <a:xfrm flipH="1">
            <a:off x="6507499" y="2670565"/>
            <a:ext cx="74481" cy="4673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1B386E5-89CB-1191-4B64-CC9F2336720C}"/>
              </a:ext>
            </a:extLst>
          </p:cNvPr>
          <p:cNvCxnSpPr>
            <a:cxnSpLocks/>
            <a:stCxn id="20" idx="2"/>
            <a:endCxn id="86" idx="0"/>
          </p:cNvCxnSpPr>
          <p:nvPr/>
        </p:nvCxnSpPr>
        <p:spPr>
          <a:xfrm>
            <a:off x="6799695" y="2670565"/>
            <a:ext cx="576067" cy="4798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00D0C52-EA03-BB42-D5F8-EACEC69DF8DE}"/>
              </a:ext>
            </a:extLst>
          </p:cNvPr>
          <p:cNvCxnSpPr>
            <a:cxnSpLocks/>
          </p:cNvCxnSpPr>
          <p:nvPr/>
        </p:nvCxnSpPr>
        <p:spPr>
          <a:xfrm flipH="1">
            <a:off x="7235737" y="2682698"/>
            <a:ext cx="89810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F16AEA-EAAB-CA44-8544-07C4A76D3FC6}"/>
              </a:ext>
            </a:extLst>
          </p:cNvPr>
          <p:cNvCxnSpPr>
            <a:cxnSpLocks/>
          </p:cNvCxnSpPr>
          <p:nvPr/>
        </p:nvCxnSpPr>
        <p:spPr>
          <a:xfrm>
            <a:off x="7543262" y="2682698"/>
            <a:ext cx="78812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43B5AA7-5A79-8AAA-0D81-90BB7E620FD0}"/>
              </a:ext>
            </a:extLst>
          </p:cNvPr>
          <p:cNvGrpSpPr/>
          <p:nvPr/>
        </p:nvGrpSpPr>
        <p:grpSpPr>
          <a:xfrm>
            <a:off x="6072071" y="3137940"/>
            <a:ext cx="870858" cy="443091"/>
            <a:chOff x="4625220" y="1508967"/>
            <a:chExt cx="870858" cy="44309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5C31575-64BC-98C8-FB85-7936E9E6B6A2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768BFF5C-9A10-0DEE-6268-72CFB58B459D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ED78B0C-E473-C588-D4BC-8F2DFA8CC84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168D5D8-7C95-94E4-5409-C9851725702A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A5B293E-8C27-9729-14F7-28112113F11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13989CF-1E6D-1F8D-ED24-D2ED32DA3F0B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8FDD73B-31AB-1D28-13B3-F8D9EC70A88A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BCDDB9-F64F-0881-DF9A-67F95A124E1F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E6089EE-45E8-498F-FB07-C8BAAEDC7052}"/>
              </a:ext>
            </a:extLst>
          </p:cNvPr>
          <p:cNvGrpSpPr/>
          <p:nvPr/>
        </p:nvGrpSpPr>
        <p:grpSpPr>
          <a:xfrm>
            <a:off x="7155309" y="3150401"/>
            <a:ext cx="435429" cy="434000"/>
            <a:chOff x="5897639" y="2142436"/>
            <a:chExt cx="435429" cy="4340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294B7E2-4AC9-6C04-8CE3-2543407D7846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4BDC8A-BDA3-32FE-340B-008B002FE02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9D95294-25C2-FF12-3ED6-3C949488CA1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8D0168A-5927-5C53-D265-EA93EDFA3F46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D1C166F-BC3C-5982-55CA-0E5CAE0992D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D8B44DB-2C75-4E9B-2752-3DF59093E499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935F33B-72A9-AF00-042E-727130EA7F3C}"/>
              </a:ext>
            </a:extLst>
          </p:cNvPr>
          <p:cNvGrpSpPr/>
          <p:nvPr/>
        </p:nvGrpSpPr>
        <p:grpSpPr>
          <a:xfrm>
            <a:off x="5691165" y="3856926"/>
            <a:ext cx="435429" cy="436155"/>
            <a:chOff x="3741059" y="2142436"/>
            <a:chExt cx="435429" cy="4361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83FA7EF-BBD3-56B4-3C17-9ADB526AA616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1458D7D-5C16-57C2-9423-7A37CC80FFA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F7C88F-523F-5EC6-5960-55AC919F5BB2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F991811-E6A5-9F25-38AA-9916DC3E41F7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0F72E0D-9539-0B55-5B5B-EC369593E3F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3566DF2-4390-AB86-352A-7743824B383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F9602A6-69F7-1ECD-FDF9-6A9A1BC7758A}"/>
              </a:ext>
            </a:extLst>
          </p:cNvPr>
          <p:cNvGrpSpPr/>
          <p:nvPr/>
        </p:nvGrpSpPr>
        <p:grpSpPr>
          <a:xfrm>
            <a:off x="6800308" y="3856926"/>
            <a:ext cx="435429" cy="436155"/>
            <a:chOff x="3741059" y="2142436"/>
            <a:chExt cx="435429" cy="436155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F615E32-3846-160D-2F7D-E25D8AEAEA3E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F0E8C7B-1232-C5B2-07F8-FDAB394BFA4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BCFE109-BFC0-2CC6-3A50-8D6A4E11149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A919231-E8F1-63D7-8231-B6C5452CD2C0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BF8D33E-493B-7CE6-1E6F-964612C449C9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01428C5-7456-3EFF-7FAE-A17BFEE86B47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9F4CA98-FC13-6175-AE38-5433CBAB00F2}"/>
              </a:ext>
            </a:extLst>
          </p:cNvPr>
          <p:cNvCxnSpPr>
            <a:cxnSpLocks/>
            <a:stCxn id="77" idx="2"/>
            <a:endCxn id="100" idx="0"/>
          </p:cNvCxnSpPr>
          <p:nvPr/>
        </p:nvCxnSpPr>
        <p:spPr>
          <a:xfrm flipH="1">
            <a:off x="5909789" y="3581031"/>
            <a:ext cx="271139" cy="2758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FE3D3FB5-FAA9-DC87-6AC7-F86EBE089224}"/>
              </a:ext>
            </a:extLst>
          </p:cNvPr>
          <p:cNvCxnSpPr>
            <a:cxnSpLocks/>
            <a:stCxn id="80" idx="2"/>
            <a:endCxn id="114" idx="0"/>
          </p:cNvCxnSpPr>
          <p:nvPr/>
        </p:nvCxnSpPr>
        <p:spPr>
          <a:xfrm>
            <a:off x="6834072" y="3581031"/>
            <a:ext cx="184860" cy="2758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4B1DD0D-DCEC-1525-8ED9-BA8375426420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6371123" y="3581031"/>
            <a:ext cx="27520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C7F45DBD-00A6-6730-69A3-203FAAB12A86}"/>
              </a:ext>
            </a:extLst>
          </p:cNvPr>
          <p:cNvCxnSpPr>
            <a:cxnSpLocks/>
            <a:stCxn id="79" idx="2"/>
          </p:cNvCxnSpPr>
          <p:nvPr/>
        </p:nvCxnSpPr>
        <p:spPr>
          <a:xfrm>
            <a:off x="6616357" y="3581031"/>
            <a:ext cx="17396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18E2EB7-CF2D-A3DD-EE13-CFAA614A1369}"/>
              </a:ext>
            </a:extLst>
          </p:cNvPr>
          <p:cNvCxnSpPr>
            <a:cxnSpLocks/>
            <a:stCxn id="88" idx="2"/>
          </p:cNvCxnSpPr>
          <p:nvPr/>
        </p:nvCxnSpPr>
        <p:spPr>
          <a:xfrm>
            <a:off x="7481881" y="3584401"/>
            <a:ext cx="659665" cy="1884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BFCF0DF-21E7-0E62-D185-EEC07237D57E}"/>
              </a:ext>
            </a:extLst>
          </p:cNvPr>
          <p:cNvCxnSpPr>
            <a:cxnSpLocks/>
            <a:stCxn id="87" idx="2"/>
          </p:cNvCxnSpPr>
          <p:nvPr/>
        </p:nvCxnSpPr>
        <p:spPr>
          <a:xfrm>
            <a:off x="7264166" y="3584401"/>
            <a:ext cx="435429" cy="4110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6E8BD4C-E58C-9DD5-C054-855CDC7D9AD5}"/>
              </a:ext>
            </a:extLst>
          </p:cNvPr>
          <p:cNvGrpSpPr/>
          <p:nvPr/>
        </p:nvGrpSpPr>
        <p:grpSpPr>
          <a:xfrm>
            <a:off x="3881717" y="2985927"/>
            <a:ext cx="838200" cy="692721"/>
            <a:chOff x="2794000" y="3392446"/>
            <a:chExt cx="838200" cy="692721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F4152DF-0617-0157-046A-DCE6ABEDC776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B16EEE2-93A8-4C1E-E1D2-16074FABC2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DF579B2-C796-668B-FD3F-FB21AE8DC751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D457EE2-7F9C-39C4-1DE6-3E93C5DF15AF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DD6F3D3-8D58-EC35-347E-987645F9905D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EF6F5AB5-EE43-1D9E-0E9A-71B64641D5D0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81150EEF-4AF4-E002-FAF6-4B77225719D4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45A3811-93A9-B423-771E-98C07976C32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96E4C22-FB7C-35C8-FDCA-8DA9663A3320}"/>
              </a:ext>
            </a:extLst>
          </p:cNvPr>
          <p:cNvGrpSpPr/>
          <p:nvPr/>
        </p:nvGrpSpPr>
        <p:grpSpPr>
          <a:xfrm>
            <a:off x="4838447" y="3023375"/>
            <a:ext cx="838200" cy="692721"/>
            <a:chOff x="2794000" y="3392446"/>
            <a:chExt cx="838200" cy="69272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5D8D810-0D4E-8373-4AB7-63183AB9B1DB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E2A47CAA-F1F4-053A-8C08-E8470001F0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240CAEE2-3399-F73D-1B72-D238EDBC7C29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B970DB5C-2B3E-9662-EA95-39FB3EEAA79D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3D48CD32-F774-8360-3953-7A0472FA61C9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DFB21CE-3AD8-E954-E84D-47183B525B21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79E2601-61A9-8830-5F75-964645827FF9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0BF19B8-3E4D-E837-A32D-AFC0CA592E4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844E71ED-B27C-C358-DF41-0F2A279EFBA9}"/>
              </a:ext>
            </a:extLst>
          </p:cNvPr>
          <p:cNvCxnSpPr>
            <a:cxnSpLocks/>
            <a:stCxn id="101" idx="2"/>
            <a:endCxn id="220" idx="0"/>
          </p:cNvCxnSpPr>
          <p:nvPr/>
        </p:nvCxnSpPr>
        <p:spPr>
          <a:xfrm flipH="1">
            <a:off x="3985112" y="4293081"/>
            <a:ext cx="1814910" cy="2897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66FBB673-A656-984E-0286-68D4AE67A8B2}"/>
              </a:ext>
            </a:extLst>
          </p:cNvPr>
          <p:cNvCxnSpPr>
            <a:cxnSpLocks/>
            <a:stCxn id="102" idx="2"/>
            <a:endCxn id="171" idx="0"/>
          </p:cNvCxnSpPr>
          <p:nvPr/>
        </p:nvCxnSpPr>
        <p:spPr>
          <a:xfrm flipH="1">
            <a:off x="5965783" y="4293081"/>
            <a:ext cx="51954" cy="4112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A9480C6-2786-811E-AABE-E8F9FDD88A69}"/>
              </a:ext>
            </a:extLst>
          </p:cNvPr>
          <p:cNvGrpSpPr/>
          <p:nvPr/>
        </p:nvGrpSpPr>
        <p:grpSpPr>
          <a:xfrm>
            <a:off x="5546683" y="4704314"/>
            <a:ext cx="838200" cy="692721"/>
            <a:chOff x="5546683" y="4704314"/>
            <a:chExt cx="838200" cy="692721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BD90D92-D079-0831-CDA9-B0811B17B9BC}"/>
                </a:ext>
              </a:extLst>
            </p:cNvPr>
            <p:cNvSpPr/>
            <p:nvPr/>
          </p:nvSpPr>
          <p:spPr>
            <a:xfrm>
              <a:off x="5546683" y="4704314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05B70A1F-4C54-6884-54BC-C407FEAB780D}"/>
                </a:ext>
              </a:extLst>
            </p:cNvPr>
            <p:cNvGrpSpPr/>
            <p:nvPr/>
          </p:nvGrpSpPr>
          <p:grpSpPr>
            <a:xfrm>
              <a:off x="5675197" y="4773677"/>
              <a:ext cx="586156" cy="439486"/>
              <a:chOff x="5675197" y="4773677"/>
              <a:chExt cx="586156" cy="439486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E913C347-549A-4E59-9AAE-83EBAFD15A5C}"/>
                  </a:ext>
                </a:extLst>
              </p:cNvPr>
              <p:cNvGrpSpPr/>
              <p:nvPr/>
            </p:nvGrpSpPr>
            <p:grpSpPr>
              <a:xfrm>
                <a:off x="5784054" y="4773677"/>
                <a:ext cx="363458" cy="276997"/>
                <a:chOff x="4204309" y="3086469"/>
                <a:chExt cx="363458" cy="276997"/>
              </a:xfrm>
            </p:grpSpPr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48490F2-2991-181D-7A92-46B308912546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7CC7E42F-433A-BC33-52BF-A814835ECE08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ECF456F-AEAF-11B6-1D48-C087CE795AD0}"/>
                  </a:ext>
                </a:extLst>
              </p:cNvPr>
              <p:cNvGrpSpPr/>
              <p:nvPr/>
            </p:nvGrpSpPr>
            <p:grpSpPr>
              <a:xfrm>
                <a:off x="5675197" y="5074664"/>
                <a:ext cx="586156" cy="138499"/>
                <a:chOff x="5675197" y="5074664"/>
                <a:chExt cx="586156" cy="138499"/>
              </a:xfrm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EBC6FF4E-69BC-3382-49F5-BE2FEF56F69C}"/>
                    </a:ext>
                  </a:extLst>
                </p:cNvPr>
                <p:cNvSpPr/>
                <p:nvPr/>
              </p:nvSpPr>
              <p:spPr>
                <a:xfrm>
                  <a:off x="5675197" y="5074665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26EE8BCC-E2D3-95C7-D8BB-1809537F470E}"/>
                    </a:ext>
                  </a:extLst>
                </p:cNvPr>
                <p:cNvSpPr/>
                <p:nvPr/>
              </p:nvSpPr>
              <p:spPr>
                <a:xfrm>
                  <a:off x="6078473" y="5074664"/>
                  <a:ext cx="1828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715E1109-9FB0-8580-EE12-B27A8A71DED7}"/>
                    </a:ext>
                  </a:extLst>
                </p:cNvPr>
                <p:cNvSpPr/>
                <p:nvPr/>
              </p:nvSpPr>
              <p:spPr>
                <a:xfrm>
                  <a:off x="5895593" y="5074664"/>
                  <a:ext cx="182880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94D83A03-907D-CE96-AB59-583D561379DF}"/>
              </a:ext>
            </a:extLst>
          </p:cNvPr>
          <p:cNvSpPr txBox="1"/>
          <p:nvPr/>
        </p:nvSpPr>
        <p:spPr>
          <a:xfrm>
            <a:off x="6924356" y="1654383"/>
            <a:ext cx="111504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Root node</a:t>
            </a:r>
          </a:p>
        </p:txBody>
      </p:sp>
      <p:sp>
        <p:nvSpPr>
          <p:cNvPr id="190" name="Right Brace 189">
            <a:extLst>
              <a:ext uri="{FF2B5EF4-FFF2-40B4-BE49-F238E27FC236}">
                <a16:creationId xmlns:a16="http://schemas.microsoft.com/office/drawing/2014/main" id="{33E0783B-39D8-8C2A-1CB0-72FCCF520FE5}"/>
              </a:ext>
            </a:extLst>
          </p:cNvPr>
          <p:cNvSpPr/>
          <p:nvPr/>
        </p:nvSpPr>
        <p:spPr>
          <a:xfrm>
            <a:off x="8520608" y="1731395"/>
            <a:ext cx="359764" cy="2789676"/>
          </a:xfrm>
          <a:custGeom>
            <a:avLst/>
            <a:gdLst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724117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65559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  <a:gd name="connsiteX9" fmla="*/ 0 w 359764"/>
              <a:gd name="connsiteY9" fmla="*/ 2036463 h 2789676"/>
              <a:gd name="connsiteX10" fmla="*/ 0 w 359764"/>
              <a:gd name="connsiteY10" fmla="*/ 1311148 h 2789676"/>
              <a:gd name="connsiteX11" fmla="*/ 0 w 359764"/>
              <a:gd name="connsiteY11" fmla="*/ 697419 h 2789676"/>
              <a:gd name="connsiteX12" fmla="*/ 0 w 359764"/>
              <a:gd name="connsiteY12" fmla="*/ 0 h 2789676"/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697419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52211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764" h="2789676" stroke="0" extrusionOk="0">
                <a:moveTo>
                  <a:pt x="0" y="0"/>
                </a:moveTo>
                <a:cubicBezTo>
                  <a:pt x="97728" y="-998"/>
                  <a:pt x="179495" y="13567"/>
                  <a:pt x="179882" y="29979"/>
                </a:cubicBezTo>
                <a:cubicBezTo>
                  <a:pt x="160192" y="225929"/>
                  <a:pt x="147430" y="419405"/>
                  <a:pt x="179882" y="724117"/>
                </a:cubicBezTo>
                <a:cubicBezTo>
                  <a:pt x="212334" y="1028829"/>
                  <a:pt x="160375" y="1143909"/>
                  <a:pt x="179882" y="1364859"/>
                </a:cubicBezTo>
                <a:cubicBezTo>
                  <a:pt x="164560" y="1373033"/>
                  <a:pt x="276391" y="1402470"/>
                  <a:pt x="359764" y="1394838"/>
                </a:cubicBezTo>
                <a:cubicBezTo>
                  <a:pt x="264522" y="1395325"/>
                  <a:pt x="181581" y="1404764"/>
                  <a:pt x="179882" y="1424817"/>
                </a:cubicBezTo>
                <a:cubicBezTo>
                  <a:pt x="162541" y="1682825"/>
                  <a:pt x="158587" y="1860029"/>
                  <a:pt x="179882" y="2065559"/>
                </a:cubicBezTo>
                <a:cubicBezTo>
                  <a:pt x="201177" y="2271089"/>
                  <a:pt x="199382" y="2619029"/>
                  <a:pt x="179882" y="2759697"/>
                </a:cubicBezTo>
                <a:cubicBezTo>
                  <a:pt x="192422" y="2783274"/>
                  <a:pt x="109707" y="2792167"/>
                  <a:pt x="0" y="2789676"/>
                </a:cubicBezTo>
                <a:cubicBezTo>
                  <a:pt x="11914" y="2588284"/>
                  <a:pt x="-6194" y="2305597"/>
                  <a:pt x="0" y="2036463"/>
                </a:cubicBezTo>
                <a:cubicBezTo>
                  <a:pt x="6194" y="1767329"/>
                  <a:pt x="13760" y="1561523"/>
                  <a:pt x="0" y="1311148"/>
                </a:cubicBezTo>
                <a:cubicBezTo>
                  <a:pt x="-13760" y="1060773"/>
                  <a:pt x="-16217" y="956262"/>
                  <a:pt x="0" y="697419"/>
                </a:cubicBezTo>
                <a:cubicBezTo>
                  <a:pt x="16217" y="438576"/>
                  <a:pt x="23154" y="228020"/>
                  <a:pt x="0" y="0"/>
                </a:cubicBezTo>
                <a:close/>
              </a:path>
              <a:path w="359764" h="2789676" fill="none" extrusionOk="0">
                <a:moveTo>
                  <a:pt x="0" y="0"/>
                </a:moveTo>
                <a:cubicBezTo>
                  <a:pt x="97743" y="-91"/>
                  <a:pt x="182070" y="15305"/>
                  <a:pt x="179882" y="29979"/>
                </a:cubicBezTo>
                <a:cubicBezTo>
                  <a:pt x="198575" y="289054"/>
                  <a:pt x="187174" y="446831"/>
                  <a:pt x="179882" y="697419"/>
                </a:cubicBezTo>
                <a:cubicBezTo>
                  <a:pt x="172590" y="948007"/>
                  <a:pt x="191257" y="1210735"/>
                  <a:pt x="179882" y="1364859"/>
                </a:cubicBezTo>
                <a:cubicBezTo>
                  <a:pt x="178914" y="1361333"/>
                  <a:pt x="262304" y="1396026"/>
                  <a:pt x="359764" y="1394838"/>
                </a:cubicBezTo>
                <a:cubicBezTo>
                  <a:pt x="259419" y="1395057"/>
                  <a:pt x="178806" y="1411615"/>
                  <a:pt x="179882" y="1424817"/>
                </a:cubicBezTo>
                <a:cubicBezTo>
                  <a:pt x="158932" y="1616467"/>
                  <a:pt x="206568" y="1778585"/>
                  <a:pt x="179882" y="2052211"/>
                </a:cubicBezTo>
                <a:cubicBezTo>
                  <a:pt x="153196" y="2325837"/>
                  <a:pt x="157675" y="2562358"/>
                  <a:pt x="179882" y="2759697"/>
                </a:cubicBezTo>
                <a:cubicBezTo>
                  <a:pt x="191294" y="2765033"/>
                  <a:pt x="83105" y="2798783"/>
                  <a:pt x="0" y="2789676"/>
                </a:cubicBezTo>
              </a:path>
              <a:path w="359764" h="2789676" fill="none" stroke="0" extrusionOk="0">
                <a:moveTo>
                  <a:pt x="0" y="0"/>
                </a:moveTo>
                <a:cubicBezTo>
                  <a:pt x="100201" y="-4022"/>
                  <a:pt x="176668" y="13950"/>
                  <a:pt x="179882" y="29979"/>
                </a:cubicBezTo>
                <a:cubicBezTo>
                  <a:pt x="176004" y="273870"/>
                  <a:pt x="209558" y="466001"/>
                  <a:pt x="179882" y="724117"/>
                </a:cubicBezTo>
                <a:cubicBezTo>
                  <a:pt x="150206" y="982233"/>
                  <a:pt x="187088" y="1105966"/>
                  <a:pt x="179882" y="1364859"/>
                </a:cubicBezTo>
                <a:cubicBezTo>
                  <a:pt x="166508" y="1389225"/>
                  <a:pt x="256786" y="1401331"/>
                  <a:pt x="359764" y="1394838"/>
                </a:cubicBezTo>
                <a:cubicBezTo>
                  <a:pt x="262585" y="1396449"/>
                  <a:pt x="179731" y="1411855"/>
                  <a:pt x="179882" y="1424817"/>
                </a:cubicBezTo>
                <a:cubicBezTo>
                  <a:pt x="187000" y="1767135"/>
                  <a:pt x="156740" y="1961632"/>
                  <a:pt x="179882" y="2118955"/>
                </a:cubicBezTo>
                <a:cubicBezTo>
                  <a:pt x="203024" y="2276278"/>
                  <a:pt x="169203" y="2549713"/>
                  <a:pt x="179882" y="2759697"/>
                </a:cubicBezTo>
                <a:cubicBezTo>
                  <a:pt x="166373" y="2783378"/>
                  <a:pt x="100356" y="2783899"/>
                  <a:pt x="0" y="2789676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2491C97-5A4C-91A1-4B8E-8DDB1D996194}"/>
              </a:ext>
            </a:extLst>
          </p:cNvPr>
          <p:cNvSpPr txBox="1"/>
          <p:nvPr/>
        </p:nvSpPr>
        <p:spPr>
          <a:xfrm>
            <a:off x="8702723" y="2938849"/>
            <a:ext cx="317698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Adaptive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Recursive Model Index (RMI)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09" name="Right Brace 208">
            <a:extLst>
              <a:ext uri="{FF2B5EF4-FFF2-40B4-BE49-F238E27FC236}">
                <a16:creationId xmlns:a16="http://schemas.microsoft.com/office/drawing/2014/main" id="{6FA66F31-FF2D-593C-5080-E62BBB49CD8B}"/>
              </a:ext>
            </a:extLst>
          </p:cNvPr>
          <p:cNvSpPr/>
          <p:nvPr/>
        </p:nvSpPr>
        <p:spPr>
          <a:xfrm rot="5400000">
            <a:off x="4490438" y="4337106"/>
            <a:ext cx="289704" cy="3471665"/>
          </a:xfrm>
          <a:custGeom>
            <a:avLst/>
            <a:gdLst>
              <a:gd name="connsiteX0" fmla="*/ 0 w 289704"/>
              <a:gd name="connsiteY0" fmla="*/ 0 h 3471665"/>
              <a:gd name="connsiteX1" fmla="*/ 144852 w 289704"/>
              <a:gd name="connsiteY1" fmla="*/ 3 h 3471665"/>
              <a:gd name="connsiteX2" fmla="*/ 144852 w 289704"/>
              <a:gd name="connsiteY2" fmla="*/ 516585 h 3471665"/>
              <a:gd name="connsiteX3" fmla="*/ 144852 w 289704"/>
              <a:gd name="connsiteY3" fmla="*/ 1118319 h 3471665"/>
              <a:gd name="connsiteX4" fmla="*/ 144852 w 289704"/>
              <a:gd name="connsiteY4" fmla="*/ 1703022 h 3471665"/>
              <a:gd name="connsiteX5" fmla="*/ 289704 w 289704"/>
              <a:gd name="connsiteY5" fmla="*/ 1703025 h 3471665"/>
              <a:gd name="connsiteX6" fmla="*/ 144852 w 289704"/>
              <a:gd name="connsiteY6" fmla="*/ 1703028 h 3471665"/>
              <a:gd name="connsiteX7" fmla="*/ 144852 w 289704"/>
              <a:gd name="connsiteY7" fmla="*/ 2292573 h 3471665"/>
              <a:gd name="connsiteX8" fmla="*/ 144852 w 289704"/>
              <a:gd name="connsiteY8" fmla="*/ 2829058 h 3471665"/>
              <a:gd name="connsiteX9" fmla="*/ 144852 w 289704"/>
              <a:gd name="connsiteY9" fmla="*/ 3471662 h 3471665"/>
              <a:gd name="connsiteX10" fmla="*/ 0 w 289704"/>
              <a:gd name="connsiteY10" fmla="*/ 3471665 h 3471665"/>
              <a:gd name="connsiteX11" fmla="*/ 0 w 289704"/>
              <a:gd name="connsiteY11" fmla="*/ 2881482 h 3471665"/>
              <a:gd name="connsiteX12" fmla="*/ 0 w 289704"/>
              <a:gd name="connsiteY12" fmla="*/ 2117716 h 3471665"/>
              <a:gd name="connsiteX13" fmla="*/ 0 w 289704"/>
              <a:gd name="connsiteY13" fmla="*/ 1492816 h 3471665"/>
              <a:gd name="connsiteX14" fmla="*/ 0 w 289704"/>
              <a:gd name="connsiteY14" fmla="*/ 798483 h 3471665"/>
              <a:gd name="connsiteX15" fmla="*/ 0 w 289704"/>
              <a:gd name="connsiteY15" fmla="*/ 0 h 3471665"/>
              <a:gd name="connsiteX0" fmla="*/ 0 w 289704"/>
              <a:gd name="connsiteY0" fmla="*/ 0 h 3471665"/>
              <a:gd name="connsiteX1" fmla="*/ 144852 w 289704"/>
              <a:gd name="connsiteY1" fmla="*/ 3 h 3471665"/>
              <a:gd name="connsiteX2" fmla="*/ 144852 w 289704"/>
              <a:gd name="connsiteY2" fmla="*/ 584706 h 3471665"/>
              <a:gd name="connsiteX3" fmla="*/ 144852 w 289704"/>
              <a:gd name="connsiteY3" fmla="*/ 1169409 h 3471665"/>
              <a:gd name="connsiteX4" fmla="*/ 144852 w 289704"/>
              <a:gd name="connsiteY4" fmla="*/ 1703022 h 3471665"/>
              <a:gd name="connsiteX5" fmla="*/ 289704 w 289704"/>
              <a:gd name="connsiteY5" fmla="*/ 1703025 h 3471665"/>
              <a:gd name="connsiteX6" fmla="*/ 144852 w 289704"/>
              <a:gd name="connsiteY6" fmla="*/ 1703028 h 3471665"/>
              <a:gd name="connsiteX7" fmla="*/ 144852 w 289704"/>
              <a:gd name="connsiteY7" fmla="*/ 2239514 h 3471665"/>
              <a:gd name="connsiteX8" fmla="*/ 144852 w 289704"/>
              <a:gd name="connsiteY8" fmla="*/ 2846745 h 3471665"/>
              <a:gd name="connsiteX9" fmla="*/ 144852 w 289704"/>
              <a:gd name="connsiteY9" fmla="*/ 3471662 h 3471665"/>
              <a:gd name="connsiteX10" fmla="*/ 0 w 289704"/>
              <a:gd name="connsiteY10" fmla="*/ 3471665 h 347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704" h="3471665" stroke="0" extrusionOk="0">
                <a:moveTo>
                  <a:pt x="0" y="0"/>
                </a:moveTo>
                <a:cubicBezTo>
                  <a:pt x="51716" y="-4549"/>
                  <a:pt x="94654" y="-3906"/>
                  <a:pt x="144852" y="3"/>
                </a:cubicBezTo>
                <a:cubicBezTo>
                  <a:pt x="137673" y="255796"/>
                  <a:pt x="139405" y="389274"/>
                  <a:pt x="144852" y="516585"/>
                </a:cubicBezTo>
                <a:cubicBezTo>
                  <a:pt x="150299" y="643896"/>
                  <a:pt x="169088" y="843260"/>
                  <a:pt x="144852" y="1118319"/>
                </a:cubicBezTo>
                <a:cubicBezTo>
                  <a:pt x="120616" y="1393378"/>
                  <a:pt x="155768" y="1544835"/>
                  <a:pt x="144852" y="1703022"/>
                </a:cubicBezTo>
                <a:cubicBezTo>
                  <a:pt x="146404" y="1703208"/>
                  <a:pt x="214373" y="1693416"/>
                  <a:pt x="289704" y="1703025"/>
                </a:cubicBezTo>
                <a:cubicBezTo>
                  <a:pt x="226235" y="1697581"/>
                  <a:pt x="183158" y="1697241"/>
                  <a:pt x="144852" y="1703028"/>
                </a:cubicBezTo>
                <a:cubicBezTo>
                  <a:pt x="139497" y="1941221"/>
                  <a:pt x="138352" y="2011766"/>
                  <a:pt x="144852" y="2292573"/>
                </a:cubicBezTo>
                <a:cubicBezTo>
                  <a:pt x="151352" y="2573380"/>
                  <a:pt x="119871" y="2563953"/>
                  <a:pt x="144852" y="2829058"/>
                </a:cubicBezTo>
                <a:cubicBezTo>
                  <a:pt x="169833" y="3094163"/>
                  <a:pt x="122043" y="3317063"/>
                  <a:pt x="144852" y="3471662"/>
                </a:cubicBezTo>
                <a:cubicBezTo>
                  <a:pt x="150627" y="3480260"/>
                  <a:pt x="81223" y="3484327"/>
                  <a:pt x="0" y="3471665"/>
                </a:cubicBezTo>
                <a:cubicBezTo>
                  <a:pt x="-4009" y="3316638"/>
                  <a:pt x="-14549" y="3032786"/>
                  <a:pt x="0" y="2881482"/>
                </a:cubicBezTo>
                <a:cubicBezTo>
                  <a:pt x="14549" y="2730178"/>
                  <a:pt x="-28838" y="2434578"/>
                  <a:pt x="0" y="2117716"/>
                </a:cubicBezTo>
                <a:cubicBezTo>
                  <a:pt x="28838" y="1800854"/>
                  <a:pt x="-18694" y="1644383"/>
                  <a:pt x="0" y="1492816"/>
                </a:cubicBezTo>
                <a:cubicBezTo>
                  <a:pt x="18694" y="1341249"/>
                  <a:pt x="20256" y="985297"/>
                  <a:pt x="0" y="798483"/>
                </a:cubicBezTo>
                <a:cubicBezTo>
                  <a:pt x="-20256" y="611669"/>
                  <a:pt x="39032" y="239906"/>
                  <a:pt x="0" y="0"/>
                </a:cubicBezTo>
                <a:close/>
              </a:path>
              <a:path w="289704" h="3471665" fill="none" extrusionOk="0">
                <a:moveTo>
                  <a:pt x="0" y="0"/>
                </a:moveTo>
                <a:cubicBezTo>
                  <a:pt x="47699" y="-4086"/>
                  <a:pt x="80823" y="-6434"/>
                  <a:pt x="144852" y="3"/>
                </a:cubicBezTo>
                <a:cubicBezTo>
                  <a:pt x="164605" y="126004"/>
                  <a:pt x="134312" y="361751"/>
                  <a:pt x="144852" y="584706"/>
                </a:cubicBezTo>
                <a:cubicBezTo>
                  <a:pt x="155392" y="807661"/>
                  <a:pt x="163763" y="970955"/>
                  <a:pt x="144852" y="1169409"/>
                </a:cubicBezTo>
                <a:cubicBezTo>
                  <a:pt x="125941" y="1367863"/>
                  <a:pt x="154198" y="1563102"/>
                  <a:pt x="144852" y="1703022"/>
                </a:cubicBezTo>
                <a:cubicBezTo>
                  <a:pt x="137554" y="1702789"/>
                  <a:pt x="216939" y="1705093"/>
                  <a:pt x="289704" y="1703025"/>
                </a:cubicBezTo>
                <a:cubicBezTo>
                  <a:pt x="246007" y="1703005"/>
                  <a:pt x="208381" y="1696142"/>
                  <a:pt x="144852" y="1703028"/>
                </a:cubicBezTo>
                <a:cubicBezTo>
                  <a:pt x="157222" y="1901378"/>
                  <a:pt x="148060" y="2082311"/>
                  <a:pt x="144852" y="2239514"/>
                </a:cubicBezTo>
                <a:cubicBezTo>
                  <a:pt x="141644" y="2396717"/>
                  <a:pt x="160228" y="2616082"/>
                  <a:pt x="144852" y="2846745"/>
                </a:cubicBezTo>
                <a:cubicBezTo>
                  <a:pt x="129476" y="3077408"/>
                  <a:pt x="127809" y="3221549"/>
                  <a:pt x="144852" y="3471662"/>
                </a:cubicBezTo>
                <a:cubicBezTo>
                  <a:pt x="142373" y="3485066"/>
                  <a:pt x="82856" y="3479007"/>
                  <a:pt x="0" y="3471665"/>
                </a:cubicBezTo>
              </a:path>
              <a:path w="289704" h="3471665" fill="none" stroke="0" extrusionOk="0">
                <a:moveTo>
                  <a:pt x="0" y="0"/>
                </a:moveTo>
                <a:cubicBezTo>
                  <a:pt x="49830" y="2260"/>
                  <a:pt x="88851" y="-1776"/>
                  <a:pt x="144852" y="3"/>
                </a:cubicBezTo>
                <a:cubicBezTo>
                  <a:pt x="137140" y="107748"/>
                  <a:pt x="138670" y="382870"/>
                  <a:pt x="144852" y="533616"/>
                </a:cubicBezTo>
                <a:cubicBezTo>
                  <a:pt x="151034" y="684362"/>
                  <a:pt x="131353" y="922171"/>
                  <a:pt x="144852" y="1118319"/>
                </a:cubicBezTo>
                <a:cubicBezTo>
                  <a:pt x="158351" y="1314467"/>
                  <a:pt x="132056" y="1490618"/>
                  <a:pt x="144852" y="1703022"/>
                </a:cubicBezTo>
                <a:cubicBezTo>
                  <a:pt x="147483" y="1702139"/>
                  <a:pt x="209203" y="1689519"/>
                  <a:pt x="289704" y="1703025"/>
                </a:cubicBezTo>
                <a:cubicBezTo>
                  <a:pt x="260163" y="1708970"/>
                  <a:pt x="194941" y="1703896"/>
                  <a:pt x="144852" y="1703028"/>
                </a:cubicBezTo>
                <a:cubicBezTo>
                  <a:pt x="136376" y="1940908"/>
                  <a:pt x="132292" y="2024796"/>
                  <a:pt x="144852" y="2292573"/>
                </a:cubicBezTo>
                <a:cubicBezTo>
                  <a:pt x="157412" y="2560350"/>
                  <a:pt x="133324" y="2588901"/>
                  <a:pt x="144852" y="2846745"/>
                </a:cubicBezTo>
                <a:cubicBezTo>
                  <a:pt x="156380" y="3104589"/>
                  <a:pt x="116927" y="3284449"/>
                  <a:pt x="144852" y="3471662"/>
                </a:cubicBezTo>
                <a:cubicBezTo>
                  <a:pt x="158819" y="3468600"/>
                  <a:pt x="86404" y="3476941"/>
                  <a:pt x="0" y="3471665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>
                      <a:gd name="adj1" fmla="val 0"/>
                      <a:gd name="adj2" fmla="val 49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041D5704-2059-3035-0473-C566DD8EC21D}"/>
              </a:ext>
            </a:extLst>
          </p:cNvPr>
          <p:cNvSpPr txBox="1"/>
          <p:nvPr/>
        </p:nvSpPr>
        <p:spPr>
          <a:xfrm>
            <a:off x="4181814" y="6111631"/>
            <a:ext cx="111344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</a:t>
            </a:r>
            <a:r>
              <a:rPr lang="en-US" sz="1600" dirty="0"/>
              <a:t>a node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3F64209-E494-698A-1641-A06D1068D02F}"/>
              </a:ext>
            </a:extLst>
          </p:cNvPr>
          <p:cNvSpPr txBox="1"/>
          <p:nvPr/>
        </p:nvSpPr>
        <p:spPr>
          <a:xfrm>
            <a:off x="3493743" y="1936664"/>
            <a:ext cx="71429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model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18591533-CE9B-04A7-EC30-2BE76C8B7CE3}"/>
              </a:ext>
            </a:extLst>
          </p:cNvPr>
          <p:cNvCxnSpPr>
            <a:cxnSpLocks/>
            <a:stCxn id="214" idx="3"/>
            <a:endCxn id="24" idx="1"/>
          </p:cNvCxnSpPr>
          <p:nvPr/>
        </p:nvCxnSpPr>
        <p:spPr>
          <a:xfrm>
            <a:off x="4208039" y="2105940"/>
            <a:ext cx="860832" cy="2691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B67D5809-C138-DEF4-73F4-F93720B49B9E}"/>
              </a:ext>
            </a:extLst>
          </p:cNvPr>
          <p:cNvSpPr/>
          <p:nvPr/>
        </p:nvSpPr>
        <p:spPr>
          <a:xfrm>
            <a:off x="2846645" y="4582785"/>
            <a:ext cx="2276934" cy="1310587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92E4FE2-4DA9-AD66-38DD-2A967AD20E3D}"/>
              </a:ext>
            </a:extLst>
          </p:cNvPr>
          <p:cNvGrpSpPr/>
          <p:nvPr/>
        </p:nvGrpSpPr>
        <p:grpSpPr>
          <a:xfrm>
            <a:off x="3800608" y="4630261"/>
            <a:ext cx="363458" cy="276997"/>
            <a:chOff x="4204309" y="3086469"/>
            <a:chExt cx="363458" cy="276997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5D109238-7A12-4817-81F8-8AB55B25577D}"/>
                </a:ext>
              </a:extLst>
            </p:cNvPr>
            <p:cNvSpPr/>
            <p:nvPr/>
          </p:nvSpPr>
          <p:spPr>
            <a:xfrm>
              <a:off x="4204309" y="3130512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C7CA7E8E-4650-12FB-C705-7494EBCE6795}"/>
                </a:ext>
              </a:extLst>
            </p:cNvPr>
            <p:cNvSpPr txBox="1"/>
            <p:nvPr/>
          </p:nvSpPr>
          <p:spPr>
            <a:xfrm>
              <a:off x="4273347" y="3086469"/>
              <a:ext cx="22538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M</a:t>
              </a: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7AFB7C8A-3F86-F3F2-2D1F-F2B469E2A5E8}"/>
              </a:ext>
            </a:extLst>
          </p:cNvPr>
          <p:cNvGrpSpPr/>
          <p:nvPr/>
        </p:nvGrpSpPr>
        <p:grpSpPr>
          <a:xfrm>
            <a:off x="3086333" y="5200652"/>
            <a:ext cx="1599550" cy="265570"/>
            <a:chOff x="3269930" y="5006631"/>
            <a:chExt cx="588837" cy="140369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F4F8C6E-3B85-17C0-F786-C92D49E47526}"/>
                </a:ext>
              </a:extLst>
            </p:cNvPr>
            <p:cNvSpPr/>
            <p:nvPr/>
          </p:nvSpPr>
          <p:spPr>
            <a:xfrm>
              <a:off x="3269930" y="5006631"/>
              <a:ext cx="225380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B03DD90-0B8B-374F-1563-3D608AF2FCFA}"/>
                </a:ext>
              </a:extLst>
            </p:cNvPr>
            <p:cNvSpPr/>
            <p:nvPr/>
          </p:nvSpPr>
          <p:spPr>
            <a:xfrm>
              <a:off x="3768725" y="5006631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4599343-5C8E-4670-A348-013AD14749F1}"/>
                </a:ext>
              </a:extLst>
            </p:cNvPr>
            <p:cNvSpPr/>
            <p:nvPr/>
          </p:nvSpPr>
          <p:spPr>
            <a:xfrm>
              <a:off x="3494216" y="5008502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4E67393-3260-42C0-C9F9-1D485445F7DB}"/>
                </a:ext>
              </a:extLst>
            </p:cNvPr>
            <p:cNvSpPr/>
            <p:nvPr/>
          </p:nvSpPr>
          <p:spPr>
            <a:xfrm>
              <a:off x="3583164" y="5008402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C5D6A42-95EA-E291-5B11-F8FFDFFEB317}"/>
                </a:ext>
              </a:extLst>
            </p:cNvPr>
            <p:cNvSpPr/>
            <p:nvPr/>
          </p:nvSpPr>
          <p:spPr>
            <a:xfrm>
              <a:off x="3678683" y="5007428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752DD8-9EFE-50F6-8BDE-2F5358B3ADB6}"/>
              </a:ext>
            </a:extLst>
          </p:cNvPr>
          <p:cNvCxnSpPr>
            <a:cxnSpLocks/>
            <a:stCxn id="227" idx="2"/>
            <a:endCxn id="225" idx="0"/>
          </p:cNvCxnSpPr>
          <p:nvPr/>
        </p:nvCxnSpPr>
        <p:spPr>
          <a:xfrm>
            <a:off x="3982337" y="4907258"/>
            <a:ext cx="581249" cy="2933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C147BCDA-E988-6697-FCA1-5BF6CE0689A7}"/>
              </a:ext>
            </a:extLst>
          </p:cNvPr>
          <p:cNvSpPr/>
          <p:nvPr/>
        </p:nvSpPr>
        <p:spPr>
          <a:xfrm>
            <a:off x="4323144" y="5474825"/>
            <a:ext cx="231494" cy="138921"/>
          </a:xfrm>
          <a:custGeom>
            <a:avLst/>
            <a:gdLst>
              <a:gd name="connsiteX0" fmla="*/ 231494 w 231494"/>
              <a:gd name="connsiteY0" fmla="*/ 0 h 138921"/>
              <a:gd name="connsiteX1" fmla="*/ 167833 w 231494"/>
              <a:gd name="connsiteY1" fmla="*/ 138897 h 138921"/>
              <a:gd name="connsiteX2" fmla="*/ 0 w 231494"/>
              <a:gd name="connsiteY2" fmla="*/ 11575 h 13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4" h="138921">
                <a:moveTo>
                  <a:pt x="231494" y="0"/>
                </a:moveTo>
                <a:cubicBezTo>
                  <a:pt x="218954" y="68484"/>
                  <a:pt x="206415" y="136968"/>
                  <a:pt x="167833" y="138897"/>
                </a:cubicBezTo>
                <a:cubicBezTo>
                  <a:pt x="129251" y="140826"/>
                  <a:pt x="31830" y="27973"/>
                  <a:pt x="0" y="11575"/>
                </a:cubicBezTo>
              </a:path>
            </a:pathLst>
          </a:cu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5C5FEE94-1C7D-DD57-801D-81890E9F82D4}"/>
              </a:ext>
            </a:extLst>
          </p:cNvPr>
          <p:cNvSpPr/>
          <p:nvPr/>
        </p:nvSpPr>
        <p:spPr>
          <a:xfrm>
            <a:off x="3937219" y="5474825"/>
            <a:ext cx="396898" cy="120990"/>
          </a:xfrm>
          <a:custGeom>
            <a:avLst/>
            <a:gdLst>
              <a:gd name="connsiteX0" fmla="*/ 231494 w 231494"/>
              <a:gd name="connsiteY0" fmla="*/ 0 h 138921"/>
              <a:gd name="connsiteX1" fmla="*/ 167833 w 231494"/>
              <a:gd name="connsiteY1" fmla="*/ 138897 h 138921"/>
              <a:gd name="connsiteX2" fmla="*/ 0 w 231494"/>
              <a:gd name="connsiteY2" fmla="*/ 11575 h 13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4" h="138921">
                <a:moveTo>
                  <a:pt x="231494" y="0"/>
                </a:moveTo>
                <a:cubicBezTo>
                  <a:pt x="218954" y="68484"/>
                  <a:pt x="206415" y="136968"/>
                  <a:pt x="167833" y="138897"/>
                </a:cubicBezTo>
                <a:cubicBezTo>
                  <a:pt x="129251" y="140826"/>
                  <a:pt x="31830" y="27973"/>
                  <a:pt x="0" y="11575"/>
                </a:cubicBezTo>
              </a:path>
            </a:pathLst>
          </a:cu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0F9A8-4E36-3388-AE2D-A18686A25FFC}"/>
              </a:ext>
            </a:extLst>
          </p:cNvPr>
          <p:cNvSpPr txBox="1"/>
          <p:nvPr/>
        </p:nvSpPr>
        <p:spPr>
          <a:xfrm>
            <a:off x="8147817" y="5207540"/>
            <a:ext cx="313963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gapped array uses fewer shifts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169050-6B14-F91E-B0DE-BC146230C244}"/>
              </a:ext>
            </a:extLst>
          </p:cNvPr>
          <p:cNvSpPr txBox="1"/>
          <p:nvPr/>
        </p:nvSpPr>
        <p:spPr>
          <a:xfrm>
            <a:off x="7874764" y="5060604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BE7BC9-6262-824E-57F1-FF9E1B863532}"/>
              </a:ext>
            </a:extLst>
          </p:cNvPr>
          <p:cNvSpPr txBox="1"/>
          <p:nvPr/>
        </p:nvSpPr>
        <p:spPr>
          <a:xfrm>
            <a:off x="8185246" y="5819047"/>
            <a:ext cx="270522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exponential search scales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with error size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8F5370-92B7-72A4-A462-C1CAB76D624A}"/>
              </a:ext>
            </a:extLst>
          </p:cNvPr>
          <p:cNvSpPr txBox="1"/>
          <p:nvPr/>
        </p:nvSpPr>
        <p:spPr>
          <a:xfrm>
            <a:off x="7874764" y="5715623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80049A-766E-0712-89FE-ADBA5FCED443}"/>
              </a:ext>
            </a:extLst>
          </p:cNvPr>
          <p:cNvSpPr txBox="1"/>
          <p:nvPr/>
        </p:nvSpPr>
        <p:spPr>
          <a:xfrm>
            <a:off x="8185246" y="4644405"/>
            <a:ext cx="241828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model based insertions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89BD03-A8E3-3914-C5D8-4BDD9FCBF29A}"/>
              </a:ext>
            </a:extLst>
          </p:cNvPr>
          <p:cNvSpPr txBox="1"/>
          <p:nvPr/>
        </p:nvSpPr>
        <p:spPr>
          <a:xfrm>
            <a:off x="7874764" y="4525488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5603F2CC-76D1-8007-D7BD-0AE4AF10D9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6" grpId="0"/>
      <p:bldP spid="60" grpId="0"/>
      <p:bldP spid="62" grpId="0"/>
      <p:bldP spid="13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F491EE5-184B-B8A6-F5BE-FE56E94104FD}"/>
              </a:ext>
            </a:extLst>
          </p:cNvPr>
          <p:cNvSpPr txBox="1"/>
          <p:nvPr/>
        </p:nvSpPr>
        <p:spPr>
          <a:xfrm>
            <a:off x="3096039" y="5521631"/>
            <a:ext cx="168741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Exponential search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F30623E-1847-7C8F-7B07-04A65808F2C9}"/>
              </a:ext>
            </a:extLst>
          </p:cNvPr>
          <p:cNvSpPr txBox="1"/>
          <p:nvPr/>
        </p:nvSpPr>
        <p:spPr>
          <a:xfrm>
            <a:off x="5674061" y="2601579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71A1D54-2009-F44C-FA54-6036B71979FF}"/>
              </a:ext>
            </a:extLst>
          </p:cNvPr>
          <p:cNvSpPr txBox="1"/>
          <p:nvPr/>
        </p:nvSpPr>
        <p:spPr>
          <a:xfrm>
            <a:off x="7188556" y="2497935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9806546-E1B5-90FD-B613-27AE20620F5A}"/>
              </a:ext>
            </a:extLst>
          </p:cNvPr>
          <p:cNvSpPr txBox="1"/>
          <p:nvPr/>
        </p:nvSpPr>
        <p:spPr>
          <a:xfrm>
            <a:off x="6180928" y="3629531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AA61931-7D1F-7636-2977-9C73A48D168B}"/>
              </a:ext>
            </a:extLst>
          </p:cNvPr>
          <p:cNvSpPr txBox="1"/>
          <p:nvPr/>
        </p:nvSpPr>
        <p:spPr>
          <a:xfrm>
            <a:off x="7859140" y="3435350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926D4-FB3A-9D8E-6E2E-AE743A3C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Insertions in ALEX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1A1CC4-C72E-2D67-050C-F1AA31644E18}"/>
              </a:ext>
            </a:extLst>
          </p:cNvPr>
          <p:cNvGrpSpPr/>
          <p:nvPr/>
        </p:nvGrpSpPr>
        <p:grpSpPr>
          <a:xfrm>
            <a:off x="5031976" y="2236565"/>
            <a:ext cx="435429" cy="436155"/>
            <a:chOff x="3741059" y="2142436"/>
            <a:chExt cx="435429" cy="4361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9162C5-D68F-5FEB-E47C-BB02B7799DE7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D6C22B-6584-6A94-C45E-0F448AFF88E5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6DC3F08-A529-BEAD-AB79-7CAA2A7AD9B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3FEE89-18B5-60A3-734C-0CAC018F1C62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BAA5B32-7B2B-AAB7-5FC4-997672166AB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1CE29D-D378-66CF-A3B2-EEC6FA5AB7AC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31103C-2E66-674A-D6CF-97A2A79F43FB}"/>
              </a:ext>
            </a:extLst>
          </p:cNvPr>
          <p:cNvGrpSpPr/>
          <p:nvPr/>
        </p:nvGrpSpPr>
        <p:grpSpPr>
          <a:xfrm>
            <a:off x="5755270" y="2236565"/>
            <a:ext cx="435429" cy="434000"/>
            <a:chOff x="4464353" y="2142436"/>
            <a:chExt cx="435429" cy="434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C21D47D-66F9-C9C1-84C1-96E5A7D8CF62}"/>
                </a:ext>
              </a:extLst>
            </p:cNvPr>
            <p:cNvGrpSpPr/>
            <p:nvPr/>
          </p:nvGrpSpPr>
          <p:grpSpPr>
            <a:xfrm>
              <a:off x="4464353" y="2387524"/>
              <a:ext cx="435429" cy="188912"/>
              <a:chOff x="4913087" y="1690689"/>
              <a:chExt cx="435429" cy="18891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094E17-84D4-FA15-8058-EA667A027F6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3612309-2C87-D291-098D-1ADCE0F0ADE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17F4E7-8E05-50BA-03A7-D718E156030B}"/>
                </a:ext>
              </a:extLst>
            </p:cNvPr>
            <p:cNvGrpSpPr/>
            <p:nvPr/>
          </p:nvGrpSpPr>
          <p:grpSpPr>
            <a:xfrm>
              <a:off x="4509116" y="2142436"/>
              <a:ext cx="363458" cy="276997"/>
              <a:chOff x="4204309" y="3086469"/>
              <a:chExt cx="363458" cy="27699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9B0A729-E9E2-1BA6-41EF-B10AD6F18E6B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41CCB0-0FA3-F34B-7E1D-F3B53FB497A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7FDB05-A6D6-8E8B-897F-53AAEBE35781}"/>
              </a:ext>
            </a:extLst>
          </p:cNvPr>
          <p:cNvGrpSpPr/>
          <p:nvPr/>
        </p:nvGrpSpPr>
        <p:grpSpPr>
          <a:xfrm>
            <a:off x="6473123" y="2236565"/>
            <a:ext cx="435429" cy="434000"/>
            <a:chOff x="5182206" y="2142436"/>
            <a:chExt cx="435429" cy="434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BAD7FC-3D93-001C-D8E2-EAAE86F0EFF2}"/>
                </a:ext>
              </a:extLst>
            </p:cNvPr>
            <p:cNvGrpSpPr/>
            <p:nvPr/>
          </p:nvGrpSpPr>
          <p:grpSpPr>
            <a:xfrm>
              <a:off x="5182206" y="2387524"/>
              <a:ext cx="435429" cy="188912"/>
              <a:chOff x="4913087" y="1690689"/>
              <a:chExt cx="435429" cy="18891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2531C03-9B2C-F218-62FC-10CB83B10D2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530814-1E11-7FB5-3ACB-C433EFA25FFF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4D536E-B7FC-6DB3-D501-594109E2E09A}"/>
                </a:ext>
              </a:extLst>
            </p:cNvPr>
            <p:cNvGrpSpPr/>
            <p:nvPr/>
          </p:nvGrpSpPr>
          <p:grpSpPr>
            <a:xfrm>
              <a:off x="5205201" y="2142436"/>
              <a:ext cx="363458" cy="276997"/>
              <a:chOff x="4204309" y="3086469"/>
              <a:chExt cx="363458" cy="27699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C1ACB42-BC94-A43B-8295-647C94AE1D6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1C3225-6050-361C-E9B9-0484AAC88834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3CB402-506B-B6CE-4126-B2FAC0FB4FEB}"/>
              </a:ext>
            </a:extLst>
          </p:cNvPr>
          <p:cNvGrpSpPr/>
          <p:nvPr/>
        </p:nvGrpSpPr>
        <p:grpSpPr>
          <a:xfrm>
            <a:off x="7188556" y="2236565"/>
            <a:ext cx="435429" cy="434000"/>
            <a:chOff x="5897639" y="2142436"/>
            <a:chExt cx="435429" cy="434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462410-B3B9-0A00-4B38-6C3318ABC735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6B0A89-3F69-2075-55EA-E985266CA06A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1B5C7F4-AB1E-4761-5029-6334A10EE7B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CEA518-20A7-D850-5819-6C964414A7C9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A405203-BE73-50D3-E7F7-857298446212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8B52F7-DC92-08D9-9162-61D409AAB62D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DF0B79-B4A3-728F-0523-B852103887FC}"/>
              </a:ext>
            </a:extLst>
          </p:cNvPr>
          <p:cNvGrpSpPr/>
          <p:nvPr/>
        </p:nvGrpSpPr>
        <p:grpSpPr>
          <a:xfrm>
            <a:off x="5916137" y="1603096"/>
            <a:ext cx="870858" cy="443091"/>
            <a:chOff x="4625220" y="1508967"/>
            <a:chExt cx="870858" cy="4430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0AC32E8-8C35-7BAB-054C-F504F0641495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3F7365-1670-BCD2-69F3-5CAB62FB825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83F091-CBF4-363C-1BF8-44307CD804A8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413380-A591-2107-4AD9-0BF22252155F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CB4D191-802A-036E-A55C-11352DFF1F4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D4E15A-8545-6F27-AB47-1B968EA4592D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05FCE80-F46D-B367-B8A0-D1E8719C8544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BDA4DD-E7C7-F1E6-C292-297C8E25A60A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C3F40D6-0A2D-5111-3C75-0B95B815E7DF}"/>
              </a:ext>
            </a:extLst>
          </p:cNvPr>
          <p:cNvCxnSpPr>
            <a:stCxn id="4" idx="2"/>
            <a:endCxn id="25" idx="0"/>
          </p:cNvCxnSpPr>
          <p:nvPr/>
        </p:nvCxnSpPr>
        <p:spPr>
          <a:xfrm flipH="1">
            <a:off x="5250600" y="2046187"/>
            <a:ext cx="774394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A837306-4623-3A3C-D624-73605C0983E1}"/>
              </a:ext>
            </a:extLst>
          </p:cNvPr>
          <p:cNvCxnSpPr>
            <a:cxnSpLocks/>
            <a:stCxn id="5" idx="2"/>
            <a:endCxn id="29" idx="0"/>
          </p:cNvCxnSpPr>
          <p:nvPr/>
        </p:nvCxnSpPr>
        <p:spPr>
          <a:xfrm flipH="1">
            <a:off x="5981762" y="2046187"/>
            <a:ext cx="260947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90D5755-BB63-958D-3EF2-CFFAB5C2344A}"/>
              </a:ext>
            </a:extLst>
          </p:cNvPr>
          <p:cNvCxnSpPr>
            <a:cxnSpLocks/>
            <a:stCxn id="7" idx="2"/>
            <a:endCxn id="32" idx="0"/>
          </p:cNvCxnSpPr>
          <p:nvPr/>
        </p:nvCxnSpPr>
        <p:spPr>
          <a:xfrm>
            <a:off x="6460423" y="2046187"/>
            <a:ext cx="217424" cy="1903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A2A6C5F-89F2-1BCC-A63F-498B4AFC6629}"/>
              </a:ext>
            </a:extLst>
          </p:cNvPr>
          <p:cNvCxnSpPr>
            <a:cxnSpLocks/>
            <a:stCxn id="8" idx="2"/>
            <a:endCxn id="35" idx="0"/>
          </p:cNvCxnSpPr>
          <p:nvPr/>
        </p:nvCxnSpPr>
        <p:spPr>
          <a:xfrm>
            <a:off x="6678138" y="2046187"/>
            <a:ext cx="730871" cy="1903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141201F-3E56-EF99-44FD-A0CB4CD529B6}"/>
              </a:ext>
            </a:extLst>
          </p:cNvPr>
          <p:cNvCxnSpPr>
            <a:cxnSpLocks/>
            <a:stCxn id="11" idx="2"/>
            <a:endCxn id="141" idx="0"/>
          </p:cNvCxnSpPr>
          <p:nvPr/>
        </p:nvCxnSpPr>
        <p:spPr>
          <a:xfrm flipH="1">
            <a:off x="4300817" y="2672720"/>
            <a:ext cx="840016" cy="3132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99BD260-92C5-B6BD-4CBA-0ED58B6CC3BA}"/>
              </a:ext>
            </a:extLst>
          </p:cNvPr>
          <p:cNvCxnSpPr>
            <a:cxnSpLocks/>
            <a:stCxn id="12" idx="2"/>
            <a:endCxn id="151" idx="0"/>
          </p:cNvCxnSpPr>
          <p:nvPr/>
        </p:nvCxnSpPr>
        <p:spPr>
          <a:xfrm flipH="1">
            <a:off x="5257547" y="2672720"/>
            <a:ext cx="101001" cy="3506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5D0A374-DC90-6D08-E92F-39799AD56F93}"/>
              </a:ext>
            </a:extLst>
          </p:cNvPr>
          <p:cNvCxnSpPr>
            <a:cxnSpLocks/>
          </p:cNvCxnSpPr>
          <p:nvPr/>
        </p:nvCxnSpPr>
        <p:spPr>
          <a:xfrm flipH="1">
            <a:off x="5704782" y="2682698"/>
            <a:ext cx="164289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A7F8E22-ECB8-A856-82E8-245B9AF6D37A}"/>
              </a:ext>
            </a:extLst>
          </p:cNvPr>
          <p:cNvCxnSpPr>
            <a:cxnSpLocks/>
          </p:cNvCxnSpPr>
          <p:nvPr/>
        </p:nvCxnSpPr>
        <p:spPr>
          <a:xfrm>
            <a:off x="6086786" y="2682698"/>
            <a:ext cx="134057" cy="1914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680501-D277-0401-242D-97CB0D9C9FEE}"/>
              </a:ext>
            </a:extLst>
          </p:cNvPr>
          <p:cNvCxnSpPr>
            <a:cxnSpLocks/>
            <a:stCxn id="19" idx="2"/>
            <a:endCxn id="76" idx="0"/>
          </p:cNvCxnSpPr>
          <p:nvPr/>
        </p:nvCxnSpPr>
        <p:spPr>
          <a:xfrm flipH="1">
            <a:off x="6507499" y="2670565"/>
            <a:ext cx="74481" cy="4673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1B386E5-89CB-1191-4B64-CC9F2336720C}"/>
              </a:ext>
            </a:extLst>
          </p:cNvPr>
          <p:cNvCxnSpPr>
            <a:cxnSpLocks/>
            <a:stCxn id="20" idx="2"/>
            <a:endCxn id="86" idx="0"/>
          </p:cNvCxnSpPr>
          <p:nvPr/>
        </p:nvCxnSpPr>
        <p:spPr>
          <a:xfrm>
            <a:off x="6799695" y="2670565"/>
            <a:ext cx="576067" cy="4798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00D0C52-EA03-BB42-D5F8-EACEC69DF8DE}"/>
              </a:ext>
            </a:extLst>
          </p:cNvPr>
          <p:cNvCxnSpPr>
            <a:cxnSpLocks/>
          </p:cNvCxnSpPr>
          <p:nvPr/>
        </p:nvCxnSpPr>
        <p:spPr>
          <a:xfrm flipH="1">
            <a:off x="7235737" y="2682698"/>
            <a:ext cx="89810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F16AEA-EAAB-CA44-8544-07C4A76D3FC6}"/>
              </a:ext>
            </a:extLst>
          </p:cNvPr>
          <p:cNvCxnSpPr>
            <a:cxnSpLocks/>
          </p:cNvCxnSpPr>
          <p:nvPr/>
        </p:nvCxnSpPr>
        <p:spPr>
          <a:xfrm>
            <a:off x="7543262" y="2682698"/>
            <a:ext cx="78812" cy="1540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43B5AA7-5A79-8AAA-0D81-90BB7E620FD0}"/>
              </a:ext>
            </a:extLst>
          </p:cNvPr>
          <p:cNvGrpSpPr/>
          <p:nvPr/>
        </p:nvGrpSpPr>
        <p:grpSpPr>
          <a:xfrm>
            <a:off x="6072071" y="3137940"/>
            <a:ext cx="870858" cy="443091"/>
            <a:chOff x="4625220" y="1508967"/>
            <a:chExt cx="870858" cy="44309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5C31575-64BC-98C8-FB85-7936E9E6B6A2}"/>
                </a:ext>
              </a:extLst>
            </p:cNvPr>
            <p:cNvGrpSpPr/>
            <p:nvPr/>
          </p:nvGrpSpPr>
          <p:grpSpPr>
            <a:xfrm>
              <a:off x="4625220" y="1763146"/>
              <a:ext cx="870858" cy="188912"/>
              <a:chOff x="4913087" y="1690689"/>
              <a:chExt cx="870858" cy="188912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768BFF5C-9A10-0DEE-6268-72CFB58B459D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ED78B0C-E473-C588-D4BC-8F2DFA8CC84E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168D5D8-7C95-94E4-5409-C9851725702A}"/>
                  </a:ext>
                </a:extLst>
              </p:cNvPr>
              <p:cNvSpPr/>
              <p:nvPr/>
            </p:nvSpPr>
            <p:spPr>
              <a:xfrm>
                <a:off x="5348516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A5B293E-8C27-9729-14F7-28112113F111}"/>
                  </a:ext>
                </a:extLst>
              </p:cNvPr>
              <p:cNvSpPr/>
              <p:nvPr/>
            </p:nvSpPr>
            <p:spPr>
              <a:xfrm>
                <a:off x="5566231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13989CF-1E6D-1F8D-ED24-D2ED32DA3F0B}"/>
                </a:ext>
              </a:extLst>
            </p:cNvPr>
            <p:cNvGrpSpPr/>
            <p:nvPr/>
          </p:nvGrpSpPr>
          <p:grpSpPr>
            <a:xfrm>
              <a:off x="4878919" y="1508967"/>
              <a:ext cx="363458" cy="276997"/>
              <a:chOff x="4204309" y="3086469"/>
              <a:chExt cx="363458" cy="276997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8FDD73B-31AB-1D28-13B3-F8D9EC70A88A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BCDDB9-F64F-0881-DF9A-67F95A124E1F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E6089EE-45E8-498F-FB07-C8BAAEDC7052}"/>
              </a:ext>
            </a:extLst>
          </p:cNvPr>
          <p:cNvGrpSpPr/>
          <p:nvPr/>
        </p:nvGrpSpPr>
        <p:grpSpPr>
          <a:xfrm>
            <a:off x="7155309" y="3150401"/>
            <a:ext cx="435429" cy="434000"/>
            <a:chOff x="5897639" y="2142436"/>
            <a:chExt cx="435429" cy="4340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294B7E2-4AC9-6C04-8CE3-2543407D7846}"/>
                </a:ext>
              </a:extLst>
            </p:cNvPr>
            <p:cNvGrpSpPr/>
            <p:nvPr/>
          </p:nvGrpSpPr>
          <p:grpSpPr>
            <a:xfrm>
              <a:off x="5897639" y="2387524"/>
              <a:ext cx="435429" cy="188912"/>
              <a:chOff x="4913087" y="1690689"/>
              <a:chExt cx="435429" cy="188912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4BDC8A-BDA3-32FE-340B-008B002FE026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9D95294-25C2-FF12-3ED6-3C949488CA1D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8D0168A-5927-5C53-D265-EA93EDFA3F46}"/>
                </a:ext>
              </a:extLst>
            </p:cNvPr>
            <p:cNvGrpSpPr/>
            <p:nvPr/>
          </p:nvGrpSpPr>
          <p:grpSpPr>
            <a:xfrm>
              <a:off x="5936363" y="2142436"/>
              <a:ext cx="363458" cy="276997"/>
              <a:chOff x="4204309" y="3086469"/>
              <a:chExt cx="363458" cy="27699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D1C166F-BC3C-5982-55CA-0E5CAE0992D0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D8B44DB-2C75-4E9B-2752-3DF59093E499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935F33B-72A9-AF00-042E-727130EA7F3C}"/>
              </a:ext>
            </a:extLst>
          </p:cNvPr>
          <p:cNvGrpSpPr/>
          <p:nvPr/>
        </p:nvGrpSpPr>
        <p:grpSpPr>
          <a:xfrm>
            <a:off x="5691165" y="3856926"/>
            <a:ext cx="435429" cy="436155"/>
            <a:chOff x="3741059" y="2142436"/>
            <a:chExt cx="435429" cy="4361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83FA7EF-BBD3-56B4-3C17-9ADB526AA616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1458D7D-5C16-57C2-9423-7A37CC80FFAF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F7C88F-523F-5EC6-5960-55AC919F5BB2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F991811-E6A5-9F25-38AA-9916DC3E41F7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0F72E0D-9539-0B55-5B5B-EC369593E3FF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3566DF2-4390-AB86-352A-7743824B3830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F9602A6-69F7-1ECD-FDF9-6A9A1BC7758A}"/>
              </a:ext>
            </a:extLst>
          </p:cNvPr>
          <p:cNvGrpSpPr/>
          <p:nvPr/>
        </p:nvGrpSpPr>
        <p:grpSpPr>
          <a:xfrm>
            <a:off x="6800308" y="3856926"/>
            <a:ext cx="435429" cy="436155"/>
            <a:chOff x="3741059" y="2142436"/>
            <a:chExt cx="435429" cy="436155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F615E32-3846-160D-2F7D-E25D8AEAEA3E}"/>
                </a:ext>
              </a:extLst>
            </p:cNvPr>
            <p:cNvGrpSpPr/>
            <p:nvPr/>
          </p:nvGrpSpPr>
          <p:grpSpPr>
            <a:xfrm>
              <a:off x="3741059" y="2389679"/>
              <a:ext cx="435429" cy="188912"/>
              <a:chOff x="4913087" y="1690689"/>
              <a:chExt cx="435429" cy="188912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F0E8C7B-1232-C5B2-07F8-FDAB394BFA47}"/>
                  </a:ext>
                </a:extLst>
              </p:cNvPr>
              <p:cNvSpPr/>
              <p:nvPr/>
            </p:nvSpPr>
            <p:spPr>
              <a:xfrm>
                <a:off x="4913087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BCFE109-BFC0-2CC6-3A50-8D6A4E11149A}"/>
                  </a:ext>
                </a:extLst>
              </p:cNvPr>
              <p:cNvSpPr/>
              <p:nvPr/>
            </p:nvSpPr>
            <p:spPr>
              <a:xfrm>
                <a:off x="5130802" y="1690689"/>
                <a:ext cx="217714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A919231-E8F1-63D7-8231-B6C5452CD2C0}"/>
                </a:ext>
              </a:extLst>
            </p:cNvPr>
            <p:cNvGrpSpPr/>
            <p:nvPr/>
          </p:nvGrpSpPr>
          <p:grpSpPr>
            <a:xfrm>
              <a:off x="3777954" y="2142436"/>
              <a:ext cx="363458" cy="276997"/>
              <a:chOff x="4204309" y="3086469"/>
              <a:chExt cx="363458" cy="276997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BF8D33E-493B-7CE6-1E6F-964612C449C9}"/>
                  </a:ext>
                </a:extLst>
              </p:cNvPr>
              <p:cNvSpPr/>
              <p:nvPr/>
            </p:nvSpPr>
            <p:spPr>
              <a:xfrm>
                <a:off x="4204309" y="313051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01428C5-7456-3EFF-7FAE-A17BFEE86B47}"/>
                  </a:ext>
                </a:extLst>
              </p:cNvPr>
              <p:cNvSpPr txBox="1"/>
              <p:nvPr/>
            </p:nvSpPr>
            <p:spPr>
              <a:xfrm>
                <a:off x="4273347" y="3086469"/>
                <a:ext cx="22538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M</a:t>
                </a:r>
              </a:p>
            </p:txBody>
          </p:sp>
        </p:grp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9F4CA98-FC13-6175-AE38-5433CBAB00F2}"/>
              </a:ext>
            </a:extLst>
          </p:cNvPr>
          <p:cNvCxnSpPr>
            <a:cxnSpLocks/>
            <a:stCxn id="77" idx="2"/>
            <a:endCxn id="100" idx="0"/>
          </p:cNvCxnSpPr>
          <p:nvPr/>
        </p:nvCxnSpPr>
        <p:spPr>
          <a:xfrm flipH="1">
            <a:off x="5909789" y="3581031"/>
            <a:ext cx="271139" cy="2758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FE3D3FB5-FAA9-DC87-6AC7-F86EBE089224}"/>
              </a:ext>
            </a:extLst>
          </p:cNvPr>
          <p:cNvCxnSpPr>
            <a:cxnSpLocks/>
            <a:stCxn id="80" idx="2"/>
            <a:endCxn id="114" idx="0"/>
          </p:cNvCxnSpPr>
          <p:nvPr/>
        </p:nvCxnSpPr>
        <p:spPr>
          <a:xfrm>
            <a:off x="6834072" y="3581031"/>
            <a:ext cx="184860" cy="2758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4B1DD0D-DCEC-1525-8ED9-BA8375426420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6371123" y="3581031"/>
            <a:ext cx="27520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C7F45DBD-00A6-6730-69A3-203FAAB12A86}"/>
              </a:ext>
            </a:extLst>
          </p:cNvPr>
          <p:cNvCxnSpPr>
            <a:cxnSpLocks/>
            <a:stCxn id="79" idx="2"/>
          </p:cNvCxnSpPr>
          <p:nvPr/>
        </p:nvCxnSpPr>
        <p:spPr>
          <a:xfrm>
            <a:off x="6616357" y="3581031"/>
            <a:ext cx="17396" cy="301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18E2EB7-CF2D-A3DD-EE13-CFAA614A1369}"/>
              </a:ext>
            </a:extLst>
          </p:cNvPr>
          <p:cNvCxnSpPr>
            <a:cxnSpLocks/>
            <a:stCxn id="88" idx="2"/>
          </p:cNvCxnSpPr>
          <p:nvPr/>
        </p:nvCxnSpPr>
        <p:spPr>
          <a:xfrm>
            <a:off x="7481881" y="3584401"/>
            <a:ext cx="659665" cy="1884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BFCF0DF-21E7-0E62-D185-EEC07237D57E}"/>
              </a:ext>
            </a:extLst>
          </p:cNvPr>
          <p:cNvCxnSpPr>
            <a:cxnSpLocks/>
            <a:stCxn id="87" idx="2"/>
          </p:cNvCxnSpPr>
          <p:nvPr/>
        </p:nvCxnSpPr>
        <p:spPr>
          <a:xfrm>
            <a:off x="7264166" y="3584401"/>
            <a:ext cx="435429" cy="4110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6E8BD4C-E58C-9DD5-C054-855CDC7D9AD5}"/>
              </a:ext>
            </a:extLst>
          </p:cNvPr>
          <p:cNvGrpSpPr/>
          <p:nvPr/>
        </p:nvGrpSpPr>
        <p:grpSpPr>
          <a:xfrm>
            <a:off x="3881717" y="2985927"/>
            <a:ext cx="838200" cy="692721"/>
            <a:chOff x="2794000" y="3392446"/>
            <a:chExt cx="838200" cy="692721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F4152DF-0617-0157-046A-DCE6ABEDC776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B16EEE2-93A8-4C1E-E1D2-16074FABC2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DF579B2-C796-668B-FD3F-FB21AE8DC751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D457EE2-7F9C-39C4-1DE6-3E93C5DF15AF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DD6F3D3-8D58-EC35-347E-987645F9905D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EF6F5AB5-EE43-1D9E-0E9A-71B64641D5D0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81150EEF-4AF4-E002-FAF6-4B77225719D4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45A3811-93A9-B423-771E-98C07976C32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96E4C22-FB7C-35C8-FDCA-8DA9663A3320}"/>
              </a:ext>
            </a:extLst>
          </p:cNvPr>
          <p:cNvGrpSpPr/>
          <p:nvPr/>
        </p:nvGrpSpPr>
        <p:grpSpPr>
          <a:xfrm>
            <a:off x="4838447" y="3023375"/>
            <a:ext cx="838200" cy="692721"/>
            <a:chOff x="2794000" y="3392446"/>
            <a:chExt cx="838200" cy="69272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5D8D810-0D4E-8373-4AB7-63183AB9B1DB}"/>
                </a:ext>
              </a:extLst>
            </p:cNvPr>
            <p:cNvSpPr/>
            <p:nvPr/>
          </p:nvSpPr>
          <p:spPr>
            <a:xfrm>
              <a:off x="2794000" y="3392446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E2A47CAA-F1F4-053A-8C08-E8470001F01A}"/>
                </a:ext>
              </a:extLst>
            </p:cNvPr>
            <p:cNvGrpSpPr/>
            <p:nvPr/>
          </p:nvGrpSpPr>
          <p:grpSpPr>
            <a:xfrm>
              <a:off x="2922514" y="3461809"/>
              <a:ext cx="588837" cy="439486"/>
              <a:chOff x="2922514" y="3461809"/>
              <a:chExt cx="588837" cy="439486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240CAEE2-3399-F73D-1B72-D238EDBC7C29}"/>
                  </a:ext>
                </a:extLst>
              </p:cNvPr>
              <p:cNvGrpSpPr/>
              <p:nvPr/>
            </p:nvGrpSpPr>
            <p:grpSpPr>
              <a:xfrm>
                <a:off x="3031371" y="3461809"/>
                <a:ext cx="363458" cy="276997"/>
                <a:chOff x="4204309" y="3086469"/>
                <a:chExt cx="363458" cy="27699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B970DB5C-2B3E-9662-EA95-39FB3EEAA79D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3D48CD32-F774-8360-3953-7A0472FA61C9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DFB21CE-3AD8-E954-E84D-47183B525B21}"/>
                  </a:ext>
                </a:extLst>
              </p:cNvPr>
              <p:cNvGrpSpPr/>
              <p:nvPr/>
            </p:nvGrpSpPr>
            <p:grpSpPr>
              <a:xfrm>
                <a:off x="2922514" y="3762797"/>
                <a:ext cx="588837" cy="138498"/>
                <a:chOff x="2922514" y="3762797"/>
                <a:chExt cx="588837" cy="138498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79E2601-61A9-8830-5F75-964645827FF9}"/>
                    </a:ext>
                  </a:extLst>
                </p:cNvPr>
                <p:cNvSpPr/>
                <p:nvPr/>
              </p:nvSpPr>
              <p:spPr>
                <a:xfrm>
                  <a:off x="2922514" y="3762797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0BF19B8-3E4D-E837-A32D-AFC0CA592E42}"/>
                    </a:ext>
                  </a:extLst>
                </p:cNvPr>
                <p:cNvSpPr/>
                <p:nvPr/>
              </p:nvSpPr>
              <p:spPr>
                <a:xfrm>
                  <a:off x="3147894" y="3762797"/>
                  <a:ext cx="363457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844E71ED-B27C-C358-DF41-0F2A279EFBA9}"/>
              </a:ext>
            </a:extLst>
          </p:cNvPr>
          <p:cNvCxnSpPr>
            <a:cxnSpLocks/>
            <a:stCxn id="101" idx="2"/>
            <a:endCxn id="220" idx="0"/>
          </p:cNvCxnSpPr>
          <p:nvPr/>
        </p:nvCxnSpPr>
        <p:spPr>
          <a:xfrm flipH="1">
            <a:off x="3985112" y="4293081"/>
            <a:ext cx="1814910" cy="2897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66FBB673-A656-984E-0286-68D4AE67A8B2}"/>
              </a:ext>
            </a:extLst>
          </p:cNvPr>
          <p:cNvCxnSpPr>
            <a:cxnSpLocks/>
            <a:stCxn id="102" idx="2"/>
            <a:endCxn id="171" idx="0"/>
          </p:cNvCxnSpPr>
          <p:nvPr/>
        </p:nvCxnSpPr>
        <p:spPr>
          <a:xfrm flipH="1">
            <a:off x="5965783" y="4293081"/>
            <a:ext cx="51954" cy="4112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A9480C6-2786-811E-AABE-E8F9FDD88A69}"/>
              </a:ext>
            </a:extLst>
          </p:cNvPr>
          <p:cNvGrpSpPr/>
          <p:nvPr/>
        </p:nvGrpSpPr>
        <p:grpSpPr>
          <a:xfrm>
            <a:off x="5546683" y="4704314"/>
            <a:ext cx="838200" cy="692721"/>
            <a:chOff x="5546683" y="4704314"/>
            <a:chExt cx="838200" cy="692721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BD90D92-D079-0831-CDA9-B0811B17B9BC}"/>
                </a:ext>
              </a:extLst>
            </p:cNvPr>
            <p:cNvSpPr/>
            <p:nvPr/>
          </p:nvSpPr>
          <p:spPr>
            <a:xfrm>
              <a:off x="5546683" y="4704314"/>
              <a:ext cx="838200" cy="692721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05B70A1F-4C54-6884-54BC-C407FEAB780D}"/>
                </a:ext>
              </a:extLst>
            </p:cNvPr>
            <p:cNvGrpSpPr/>
            <p:nvPr/>
          </p:nvGrpSpPr>
          <p:grpSpPr>
            <a:xfrm>
              <a:off x="5675197" y="4773677"/>
              <a:ext cx="586156" cy="439486"/>
              <a:chOff x="5675197" y="4773677"/>
              <a:chExt cx="586156" cy="439486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E913C347-549A-4E59-9AAE-83EBAFD15A5C}"/>
                  </a:ext>
                </a:extLst>
              </p:cNvPr>
              <p:cNvGrpSpPr/>
              <p:nvPr/>
            </p:nvGrpSpPr>
            <p:grpSpPr>
              <a:xfrm>
                <a:off x="5784054" y="4773677"/>
                <a:ext cx="363458" cy="276997"/>
                <a:chOff x="4204309" y="3086469"/>
                <a:chExt cx="363458" cy="276997"/>
              </a:xfrm>
            </p:grpSpPr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48490F2-2991-181D-7A92-46B308912546}"/>
                    </a:ext>
                  </a:extLst>
                </p:cNvPr>
                <p:cNvSpPr/>
                <p:nvPr/>
              </p:nvSpPr>
              <p:spPr>
                <a:xfrm>
                  <a:off x="4204309" y="3130512"/>
                  <a:ext cx="363458" cy="188912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7CC7E42F-433A-BC33-52BF-A814835ECE08}"/>
                    </a:ext>
                  </a:extLst>
                </p:cNvPr>
                <p:cNvSpPr txBox="1"/>
                <p:nvPr/>
              </p:nvSpPr>
              <p:spPr>
                <a:xfrm>
                  <a:off x="4273347" y="3086469"/>
                  <a:ext cx="225381" cy="27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Lucida Grande"/>
                      <a:ea typeface="Lucida Grande"/>
                      <a:cs typeface="Lucida Grande"/>
                      <a:sym typeface="Lucida Grande"/>
                    </a:rPr>
                    <a:t>M</a:t>
                  </a: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ECF456F-AEAF-11B6-1D48-C087CE795AD0}"/>
                  </a:ext>
                </a:extLst>
              </p:cNvPr>
              <p:cNvGrpSpPr/>
              <p:nvPr/>
            </p:nvGrpSpPr>
            <p:grpSpPr>
              <a:xfrm>
                <a:off x="5675197" y="5074664"/>
                <a:ext cx="586156" cy="138499"/>
                <a:chOff x="5675197" y="5074664"/>
                <a:chExt cx="586156" cy="138499"/>
              </a:xfrm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EBC6FF4E-69BC-3382-49F5-BE2FEF56F69C}"/>
                    </a:ext>
                  </a:extLst>
                </p:cNvPr>
                <p:cNvSpPr/>
                <p:nvPr/>
              </p:nvSpPr>
              <p:spPr>
                <a:xfrm>
                  <a:off x="5675197" y="5074665"/>
                  <a:ext cx="2253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26EE8BCC-E2D3-95C7-D8BB-1809537F470E}"/>
                    </a:ext>
                  </a:extLst>
                </p:cNvPr>
                <p:cNvSpPr/>
                <p:nvPr/>
              </p:nvSpPr>
              <p:spPr>
                <a:xfrm>
                  <a:off x="6078473" y="5074664"/>
                  <a:ext cx="182880" cy="138498"/>
                </a:xfrm>
                <a:prstGeom prst="rect">
                  <a:avLst/>
                </a:prstGeom>
                <a:solidFill>
                  <a:schemeClr val="tx1"/>
                </a:solidFill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715E1109-9FB0-8580-EE12-B27A8A71DED7}"/>
                    </a:ext>
                  </a:extLst>
                </p:cNvPr>
                <p:cNvSpPr/>
                <p:nvPr/>
              </p:nvSpPr>
              <p:spPr>
                <a:xfrm>
                  <a:off x="5895593" y="5074664"/>
                  <a:ext cx="182880" cy="13849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94D83A03-907D-CE96-AB59-583D561379DF}"/>
              </a:ext>
            </a:extLst>
          </p:cNvPr>
          <p:cNvSpPr txBox="1"/>
          <p:nvPr/>
        </p:nvSpPr>
        <p:spPr>
          <a:xfrm>
            <a:off x="6924356" y="1654383"/>
            <a:ext cx="111504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Root node</a:t>
            </a:r>
          </a:p>
        </p:txBody>
      </p:sp>
      <p:sp>
        <p:nvSpPr>
          <p:cNvPr id="190" name="Right Brace 189">
            <a:extLst>
              <a:ext uri="{FF2B5EF4-FFF2-40B4-BE49-F238E27FC236}">
                <a16:creationId xmlns:a16="http://schemas.microsoft.com/office/drawing/2014/main" id="{33E0783B-39D8-8C2A-1CB0-72FCCF520FE5}"/>
              </a:ext>
            </a:extLst>
          </p:cNvPr>
          <p:cNvSpPr/>
          <p:nvPr/>
        </p:nvSpPr>
        <p:spPr>
          <a:xfrm>
            <a:off x="8520608" y="1731395"/>
            <a:ext cx="359764" cy="2789676"/>
          </a:xfrm>
          <a:custGeom>
            <a:avLst/>
            <a:gdLst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724117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65559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  <a:gd name="connsiteX9" fmla="*/ 0 w 359764"/>
              <a:gd name="connsiteY9" fmla="*/ 2036463 h 2789676"/>
              <a:gd name="connsiteX10" fmla="*/ 0 w 359764"/>
              <a:gd name="connsiteY10" fmla="*/ 1311148 h 2789676"/>
              <a:gd name="connsiteX11" fmla="*/ 0 w 359764"/>
              <a:gd name="connsiteY11" fmla="*/ 697419 h 2789676"/>
              <a:gd name="connsiteX12" fmla="*/ 0 w 359764"/>
              <a:gd name="connsiteY12" fmla="*/ 0 h 2789676"/>
              <a:gd name="connsiteX0" fmla="*/ 0 w 359764"/>
              <a:gd name="connsiteY0" fmla="*/ 0 h 2789676"/>
              <a:gd name="connsiteX1" fmla="*/ 179882 w 359764"/>
              <a:gd name="connsiteY1" fmla="*/ 29979 h 2789676"/>
              <a:gd name="connsiteX2" fmla="*/ 179882 w 359764"/>
              <a:gd name="connsiteY2" fmla="*/ 697419 h 2789676"/>
              <a:gd name="connsiteX3" fmla="*/ 179882 w 359764"/>
              <a:gd name="connsiteY3" fmla="*/ 1364859 h 2789676"/>
              <a:gd name="connsiteX4" fmla="*/ 359764 w 359764"/>
              <a:gd name="connsiteY4" fmla="*/ 1394838 h 2789676"/>
              <a:gd name="connsiteX5" fmla="*/ 179882 w 359764"/>
              <a:gd name="connsiteY5" fmla="*/ 1424817 h 2789676"/>
              <a:gd name="connsiteX6" fmla="*/ 179882 w 359764"/>
              <a:gd name="connsiteY6" fmla="*/ 2052211 h 2789676"/>
              <a:gd name="connsiteX7" fmla="*/ 179882 w 359764"/>
              <a:gd name="connsiteY7" fmla="*/ 2759697 h 2789676"/>
              <a:gd name="connsiteX8" fmla="*/ 0 w 359764"/>
              <a:gd name="connsiteY8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764" h="2789676" stroke="0" extrusionOk="0">
                <a:moveTo>
                  <a:pt x="0" y="0"/>
                </a:moveTo>
                <a:cubicBezTo>
                  <a:pt x="97728" y="-998"/>
                  <a:pt x="179495" y="13567"/>
                  <a:pt x="179882" y="29979"/>
                </a:cubicBezTo>
                <a:cubicBezTo>
                  <a:pt x="160192" y="225929"/>
                  <a:pt x="147430" y="419405"/>
                  <a:pt x="179882" y="724117"/>
                </a:cubicBezTo>
                <a:cubicBezTo>
                  <a:pt x="212334" y="1028829"/>
                  <a:pt x="160375" y="1143909"/>
                  <a:pt x="179882" y="1364859"/>
                </a:cubicBezTo>
                <a:cubicBezTo>
                  <a:pt x="164560" y="1373033"/>
                  <a:pt x="276391" y="1402470"/>
                  <a:pt x="359764" y="1394838"/>
                </a:cubicBezTo>
                <a:cubicBezTo>
                  <a:pt x="264522" y="1395325"/>
                  <a:pt x="181581" y="1404764"/>
                  <a:pt x="179882" y="1424817"/>
                </a:cubicBezTo>
                <a:cubicBezTo>
                  <a:pt x="162541" y="1682825"/>
                  <a:pt x="158587" y="1860029"/>
                  <a:pt x="179882" y="2065559"/>
                </a:cubicBezTo>
                <a:cubicBezTo>
                  <a:pt x="201177" y="2271089"/>
                  <a:pt x="199382" y="2619029"/>
                  <a:pt x="179882" y="2759697"/>
                </a:cubicBezTo>
                <a:cubicBezTo>
                  <a:pt x="192422" y="2783274"/>
                  <a:pt x="109707" y="2792167"/>
                  <a:pt x="0" y="2789676"/>
                </a:cubicBezTo>
                <a:cubicBezTo>
                  <a:pt x="11914" y="2588284"/>
                  <a:pt x="-6194" y="2305597"/>
                  <a:pt x="0" y="2036463"/>
                </a:cubicBezTo>
                <a:cubicBezTo>
                  <a:pt x="6194" y="1767329"/>
                  <a:pt x="13760" y="1561523"/>
                  <a:pt x="0" y="1311148"/>
                </a:cubicBezTo>
                <a:cubicBezTo>
                  <a:pt x="-13760" y="1060773"/>
                  <a:pt x="-16217" y="956262"/>
                  <a:pt x="0" y="697419"/>
                </a:cubicBezTo>
                <a:cubicBezTo>
                  <a:pt x="16217" y="438576"/>
                  <a:pt x="23154" y="228020"/>
                  <a:pt x="0" y="0"/>
                </a:cubicBezTo>
                <a:close/>
              </a:path>
              <a:path w="359764" h="2789676" fill="none" extrusionOk="0">
                <a:moveTo>
                  <a:pt x="0" y="0"/>
                </a:moveTo>
                <a:cubicBezTo>
                  <a:pt x="97743" y="-91"/>
                  <a:pt x="182070" y="15305"/>
                  <a:pt x="179882" y="29979"/>
                </a:cubicBezTo>
                <a:cubicBezTo>
                  <a:pt x="198575" y="289054"/>
                  <a:pt x="187174" y="446831"/>
                  <a:pt x="179882" y="697419"/>
                </a:cubicBezTo>
                <a:cubicBezTo>
                  <a:pt x="172590" y="948007"/>
                  <a:pt x="191257" y="1210735"/>
                  <a:pt x="179882" y="1364859"/>
                </a:cubicBezTo>
                <a:cubicBezTo>
                  <a:pt x="178914" y="1361333"/>
                  <a:pt x="262304" y="1396026"/>
                  <a:pt x="359764" y="1394838"/>
                </a:cubicBezTo>
                <a:cubicBezTo>
                  <a:pt x="259419" y="1395057"/>
                  <a:pt x="178806" y="1411615"/>
                  <a:pt x="179882" y="1424817"/>
                </a:cubicBezTo>
                <a:cubicBezTo>
                  <a:pt x="158932" y="1616467"/>
                  <a:pt x="206568" y="1778585"/>
                  <a:pt x="179882" y="2052211"/>
                </a:cubicBezTo>
                <a:cubicBezTo>
                  <a:pt x="153196" y="2325837"/>
                  <a:pt x="157675" y="2562358"/>
                  <a:pt x="179882" y="2759697"/>
                </a:cubicBezTo>
                <a:cubicBezTo>
                  <a:pt x="191294" y="2765033"/>
                  <a:pt x="83105" y="2798783"/>
                  <a:pt x="0" y="2789676"/>
                </a:cubicBezTo>
              </a:path>
              <a:path w="359764" h="2789676" fill="none" stroke="0" extrusionOk="0">
                <a:moveTo>
                  <a:pt x="0" y="0"/>
                </a:moveTo>
                <a:cubicBezTo>
                  <a:pt x="100201" y="-4022"/>
                  <a:pt x="176668" y="13950"/>
                  <a:pt x="179882" y="29979"/>
                </a:cubicBezTo>
                <a:cubicBezTo>
                  <a:pt x="176004" y="273870"/>
                  <a:pt x="209558" y="466001"/>
                  <a:pt x="179882" y="724117"/>
                </a:cubicBezTo>
                <a:cubicBezTo>
                  <a:pt x="150206" y="982233"/>
                  <a:pt x="187088" y="1105966"/>
                  <a:pt x="179882" y="1364859"/>
                </a:cubicBezTo>
                <a:cubicBezTo>
                  <a:pt x="166508" y="1389225"/>
                  <a:pt x="256786" y="1401331"/>
                  <a:pt x="359764" y="1394838"/>
                </a:cubicBezTo>
                <a:cubicBezTo>
                  <a:pt x="262585" y="1396449"/>
                  <a:pt x="179731" y="1411855"/>
                  <a:pt x="179882" y="1424817"/>
                </a:cubicBezTo>
                <a:cubicBezTo>
                  <a:pt x="187000" y="1767135"/>
                  <a:pt x="156740" y="1961632"/>
                  <a:pt x="179882" y="2118955"/>
                </a:cubicBezTo>
                <a:cubicBezTo>
                  <a:pt x="203024" y="2276278"/>
                  <a:pt x="169203" y="2549713"/>
                  <a:pt x="179882" y="2759697"/>
                </a:cubicBezTo>
                <a:cubicBezTo>
                  <a:pt x="166373" y="2783378"/>
                  <a:pt x="100356" y="2783899"/>
                  <a:pt x="0" y="2789676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2491C97-5A4C-91A1-4B8E-8DDB1D996194}"/>
              </a:ext>
            </a:extLst>
          </p:cNvPr>
          <p:cNvSpPr txBox="1"/>
          <p:nvPr/>
        </p:nvSpPr>
        <p:spPr>
          <a:xfrm>
            <a:off x="8702723" y="2938849"/>
            <a:ext cx="317698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Adaptive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Recursive Model Index (RMI)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09" name="Right Brace 208">
            <a:extLst>
              <a:ext uri="{FF2B5EF4-FFF2-40B4-BE49-F238E27FC236}">
                <a16:creationId xmlns:a16="http://schemas.microsoft.com/office/drawing/2014/main" id="{6FA66F31-FF2D-593C-5080-E62BBB49CD8B}"/>
              </a:ext>
            </a:extLst>
          </p:cNvPr>
          <p:cNvSpPr/>
          <p:nvPr/>
        </p:nvSpPr>
        <p:spPr>
          <a:xfrm rot="5400000">
            <a:off x="4490438" y="4337106"/>
            <a:ext cx="289704" cy="3471665"/>
          </a:xfrm>
          <a:custGeom>
            <a:avLst/>
            <a:gdLst>
              <a:gd name="connsiteX0" fmla="*/ 0 w 289704"/>
              <a:gd name="connsiteY0" fmla="*/ 0 h 3471665"/>
              <a:gd name="connsiteX1" fmla="*/ 144852 w 289704"/>
              <a:gd name="connsiteY1" fmla="*/ 3 h 3471665"/>
              <a:gd name="connsiteX2" fmla="*/ 144852 w 289704"/>
              <a:gd name="connsiteY2" fmla="*/ 516585 h 3471665"/>
              <a:gd name="connsiteX3" fmla="*/ 144852 w 289704"/>
              <a:gd name="connsiteY3" fmla="*/ 1118319 h 3471665"/>
              <a:gd name="connsiteX4" fmla="*/ 144852 w 289704"/>
              <a:gd name="connsiteY4" fmla="*/ 1703022 h 3471665"/>
              <a:gd name="connsiteX5" fmla="*/ 289704 w 289704"/>
              <a:gd name="connsiteY5" fmla="*/ 1703025 h 3471665"/>
              <a:gd name="connsiteX6" fmla="*/ 144852 w 289704"/>
              <a:gd name="connsiteY6" fmla="*/ 1703028 h 3471665"/>
              <a:gd name="connsiteX7" fmla="*/ 144852 w 289704"/>
              <a:gd name="connsiteY7" fmla="*/ 2292573 h 3471665"/>
              <a:gd name="connsiteX8" fmla="*/ 144852 w 289704"/>
              <a:gd name="connsiteY8" fmla="*/ 2829058 h 3471665"/>
              <a:gd name="connsiteX9" fmla="*/ 144852 w 289704"/>
              <a:gd name="connsiteY9" fmla="*/ 3471662 h 3471665"/>
              <a:gd name="connsiteX10" fmla="*/ 0 w 289704"/>
              <a:gd name="connsiteY10" fmla="*/ 3471665 h 3471665"/>
              <a:gd name="connsiteX11" fmla="*/ 0 w 289704"/>
              <a:gd name="connsiteY11" fmla="*/ 2881482 h 3471665"/>
              <a:gd name="connsiteX12" fmla="*/ 0 w 289704"/>
              <a:gd name="connsiteY12" fmla="*/ 2117716 h 3471665"/>
              <a:gd name="connsiteX13" fmla="*/ 0 w 289704"/>
              <a:gd name="connsiteY13" fmla="*/ 1492816 h 3471665"/>
              <a:gd name="connsiteX14" fmla="*/ 0 w 289704"/>
              <a:gd name="connsiteY14" fmla="*/ 798483 h 3471665"/>
              <a:gd name="connsiteX15" fmla="*/ 0 w 289704"/>
              <a:gd name="connsiteY15" fmla="*/ 0 h 3471665"/>
              <a:gd name="connsiteX0" fmla="*/ 0 w 289704"/>
              <a:gd name="connsiteY0" fmla="*/ 0 h 3471665"/>
              <a:gd name="connsiteX1" fmla="*/ 144852 w 289704"/>
              <a:gd name="connsiteY1" fmla="*/ 3 h 3471665"/>
              <a:gd name="connsiteX2" fmla="*/ 144852 w 289704"/>
              <a:gd name="connsiteY2" fmla="*/ 584706 h 3471665"/>
              <a:gd name="connsiteX3" fmla="*/ 144852 w 289704"/>
              <a:gd name="connsiteY3" fmla="*/ 1169409 h 3471665"/>
              <a:gd name="connsiteX4" fmla="*/ 144852 w 289704"/>
              <a:gd name="connsiteY4" fmla="*/ 1703022 h 3471665"/>
              <a:gd name="connsiteX5" fmla="*/ 289704 w 289704"/>
              <a:gd name="connsiteY5" fmla="*/ 1703025 h 3471665"/>
              <a:gd name="connsiteX6" fmla="*/ 144852 w 289704"/>
              <a:gd name="connsiteY6" fmla="*/ 1703028 h 3471665"/>
              <a:gd name="connsiteX7" fmla="*/ 144852 w 289704"/>
              <a:gd name="connsiteY7" fmla="*/ 2239514 h 3471665"/>
              <a:gd name="connsiteX8" fmla="*/ 144852 w 289704"/>
              <a:gd name="connsiteY8" fmla="*/ 2846745 h 3471665"/>
              <a:gd name="connsiteX9" fmla="*/ 144852 w 289704"/>
              <a:gd name="connsiteY9" fmla="*/ 3471662 h 3471665"/>
              <a:gd name="connsiteX10" fmla="*/ 0 w 289704"/>
              <a:gd name="connsiteY10" fmla="*/ 3471665 h 347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704" h="3471665" stroke="0" extrusionOk="0">
                <a:moveTo>
                  <a:pt x="0" y="0"/>
                </a:moveTo>
                <a:cubicBezTo>
                  <a:pt x="51716" y="-4549"/>
                  <a:pt x="94654" y="-3906"/>
                  <a:pt x="144852" y="3"/>
                </a:cubicBezTo>
                <a:cubicBezTo>
                  <a:pt x="137673" y="255796"/>
                  <a:pt x="139405" y="389274"/>
                  <a:pt x="144852" y="516585"/>
                </a:cubicBezTo>
                <a:cubicBezTo>
                  <a:pt x="150299" y="643896"/>
                  <a:pt x="169088" y="843260"/>
                  <a:pt x="144852" y="1118319"/>
                </a:cubicBezTo>
                <a:cubicBezTo>
                  <a:pt x="120616" y="1393378"/>
                  <a:pt x="155768" y="1544835"/>
                  <a:pt x="144852" y="1703022"/>
                </a:cubicBezTo>
                <a:cubicBezTo>
                  <a:pt x="146404" y="1703208"/>
                  <a:pt x="214373" y="1693416"/>
                  <a:pt x="289704" y="1703025"/>
                </a:cubicBezTo>
                <a:cubicBezTo>
                  <a:pt x="226235" y="1697581"/>
                  <a:pt x="183158" y="1697241"/>
                  <a:pt x="144852" y="1703028"/>
                </a:cubicBezTo>
                <a:cubicBezTo>
                  <a:pt x="139497" y="1941221"/>
                  <a:pt x="138352" y="2011766"/>
                  <a:pt x="144852" y="2292573"/>
                </a:cubicBezTo>
                <a:cubicBezTo>
                  <a:pt x="151352" y="2573380"/>
                  <a:pt x="119871" y="2563953"/>
                  <a:pt x="144852" y="2829058"/>
                </a:cubicBezTo>
                <a:cubicBezTo>
                  <a:pt x="169833" y="3094163"/>
                  <a:pt x="122043" y="3317063"/>
                  <a:pt x="144852" y="3471662"/>
                </a:cubicBezTo>
                <a:cubicBezTo>
                  <a:pt x="150627" y="3480260"/>
                  <a:pt x="81223" y="3484327"/>
                  <a:pt x="0" y="3471665"/>
                </a:cubicBezTo>
                <a:cubicBezTo>
                  <a:pt x="-4009" y="3316638"/>
                  <a:pt x="-14549" y="3032786"/>
                  <a:pt x="0" y="2881482"/>
                </a:cubicBezTo>
                <a:cubicBezTo>
                  <a:pt x="14549" y="2730178"/>
                  <a:pt x="-28838" y="2434578"/>
                  <a:pt x="0" y="2117716"/>
                </a:cubicBezTo>
                <a:cubicBezTo>
                  <a:pt x="28838" y="1800854"/>
                  <a:pt x="-18694" y="1644383"/>
                  <a:pt x="0" y="1492816"/>
                </a:cubicBezTo>
                <a:cubicBezTo>
                  <a:pt x="18694" y="1341249"/>
                  <a:pt x="20256" y="985297"/>
                  <a:pt x="0" y="798483"/>
                </a:cubicBezTo>
                <a:cubicBezTo>
                  <a:pt x="-20256" y="611669"/>
                  <a:pt x="39032" y="239906"/>
                  <a:pt x="0" y="0"/>
                </a:cubicBezTo>
                <a:close/>
              </a:path>
              <a:path w="289704" h="3471665" fill="none" extrusionOk="0">
                <a:moveTo>
                  <a:pt x="0" y="0"/>
                </a:moveTo>
                <a:cubicBezTo>
                  <a:pt x="47699" y="-4086"/>
                  <a:pt x="80823" y="-6434"/>
                  <a:pt x="144852" y="3"/>
                </a:cubicBezTo>
                <a:cubicBezTo>
                  <a:pt x="164605" y="126004"/>
                  <a:pt x="134312" y="361751"/>
                  <a:pt x="144852" y="584706"/>
                </a:cubicBezTo>
                <a:cubicBezTo>
                  <a:pt x="155392" y="807661"/>
                  <a:pt x="163763" y="970955"/>
                  <a:pt x="144852" y="1169409"/>
                </a:cubicBezTo>
                <a:cubicBezTo>
                  <a:pt x="125941" y="1367863"/>
                  <a:pt x="154198" y="1563102"/>
                  <a:pt x="144852" y="1703022"/>
                </a:cubicBezTo>
                <a:cubicBezTo>
                  <a:pt x="137554" y="1702789"/>
                  <a:pt x="216939" y="1705093"/>
                  <a:pt x="289704" y="1703025"/>
                </a:cubicBezTo>
                <a:cubicBezTo>
                  <a:pt x="246007" y="1703005"/>
                  <a:pt x="208381" y="1696142"/>
                  <a:pt x="144852" y="1703028"/>
                </a:cubicBezTo>
                <a:cubicBezTo>
                  <a:pt x="157222" y="1901378"/>
                  <a:pt x="148060" y="2082311"/>
                  <a:pt x="144852" y="2239514"/>
                </a:cubicBezTo>
                <a:cubicBezTo>
                  <a:pt x="141644" y="2396717"/>
                  <a:pt x="160228" y="2616082"/>
                  <a:pt x="144852" y="2846745"/>
                </a:cubicBezTo>
                <a:cubicBezTo>
                  <a:pt x="129476" y="3077408"/>
                  <a:pt x="127809" y="3221549"/>
                  <a:pt x="144852" y="3471662"/>
                </a:cubicBezTo>
                <a:cubicBezTo>
                  <a:pt x="142373" y="3485066"/>
                  <a:pt x="82856" y="3479007"/>
                  <a:pt x="0" y="3471665"/>
                </a:cubicBezTo>
              </a:path>
              <a:path w="289704" h="3471665" fill="none" stroke="0" extrusionOk="0">
                <a:moveTo>
                  <a:pt x="0" y="0"/>
                </a:moveTo>
                <a:cubicBezTo>
                  <a:pt x="49830" y="2260"/>
                  <a:pt x="88851" y="-1776"/>
                  <a:pt x="144852" y="3"/>
                </a:cubicBezTo>
                <a:cubicBezTo>
                  <a:pt x="137140" y="107748"/>
                  <a:pt x="138670" y="382870"/>
                  <a:pt x="144852" y="533616"/>
                </a:cubicBezTo>
                <a:cubicBezTo>
                  <a:pt x="151034" y="684362"/>
                  <a:pt x="131353" y="922171"/>
                  <a:pt x="144852" y="1118319"/>
                </a:cubicBezTo>
                <a:cubicBezTo>
                  <a:pt x="158351" y="1314467"/>
                  <a:pt x="132056" y="1490618"/>
                  <a:pt x="144852" y="1703022"/>
                </a:cubicBezTo>
                <a:cubicBezTo>
                  <a:pt x="147483" y="1702139"/>
                  <a:pt x="209203" y="1689519"/>
                  <a:pt x="289704" y="1703025"/>
                </a:cubicBezTo>
                <a:cubicBezTo>
                  <a:pt x="260163" y="1708970"/>
                  <a:pt x="194941" y="1703896"/>
                  <a:pt x="144852" y="1703028"/>
                </a:cubicBezTo>
                <a:cubicBezTo>
                  <a:pt x="136376" y="1940908"/>
                  <a:pt x="132292" y="2024796"/>
                  <a:pt x="144852" y="2292573"/>
                </a:cubicBezTo>
                <a:cubicBezTo>
                  <a:pt x="157412" y="2560350"/>
                  <a:pt x="133324" y="2588901"/>
                  <a:pt x="144852" y="2846745"/>
                </a:cubicBezTo>
                <a:cubicBezTo>
                  <a:pt x="156380" y="3104589"/>
                  <a:pt x="116927" y="3284449"/>
                  <a:pt x="144852" y="3471662"/>
                </a:cubicBezTo>
                <a:cubicBezTo>
                  <a:pt x="158819" y="3468600"/>
                  <a:pt x="86404" y="3476941"/>
                  <a:pt x="0" y="3471665"/>
                </a:cubicBezTo>
              </a:path>
            </a:pathLst>
          </a:custGeom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>
                      <a:gd name="adj1" fmla="val 0"/>
                      <a:gd name="adj2" fmla="val 49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041D5704-2059-3035-0473-C566DD8EC21D}"/>
              </a:ext>
            </a:extLst>
          </p:cNvPr>
          <p:cNvSpPr txBox="1"/>
          <p:nvPr/>
        </p:nvSpPr>
        <p:spPr>
          <a:xfrm>
            <a:off x="4181814" y="6111631"/>
            <a:ext cx="111344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</a:t>
            </a:r>
            <a:r>
              <a:rPr lang="en-US" sz="1600" dirty="0"/>
              <a:t>a node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3F64209-E494-698A-1641-A06D1068D02F}"/>
              </a:ext>
            </a:extLst>
          </p:cNvPr>
          <p:cNvSpPr txBox="1"/>
          <p:nvPr/>
        </p:nvSpPr>
        <p:spPr>
          <a:xfrm>
            <a:off x="3493743" y="1936664"/>
            <a:ext cx="71429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model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18591533-CE9B-04A7-EC30-2BE76C8B7CE3}"/>
              </a:ext>
            </a:extLst>
          </p:cNvPr>
          <p:cNvCxnSpPr>
            <a:cxnSpLocks/>
            <a:stCxn id="214" idx="3"/>
            <a:endCxn id="24" idx="1"/>
          </p:cNvCxnSpPr>
          <p:nvPr/>
        </p:nvCxnSpPr>
        <p:spPr>
          <a:xfrm>
            <a:off x="4208039" y="2105940"/>
            <a:ext cx="860832" cy="2691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B67D5809-C138-DEF4-73F4-F93720B49B9E}"/>
              </a:ext>
            </a:extLst>
          </p:cNvPr>
          <p:cNvSpPr/>
          <p:nvPr/>
        </p:nvSpPr>
        <p:spPr>
          <a:xfrm>
            <a:off x="2846645" y="4582785"/>
            <a:ext cx="2276934" cy="1310587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92E4FE2-4DA9-AD66-38DD-2A967AD20E3D}"/>
              </a:ext>
            </a:extLst>
          </p:cNvPr>
          <p:cNvGrpSpPr/>
          <p:nvPr/>
        </p:nvGrpSpPr>
        <p:grpSpPr>
          <a:xfrm>
            <a:off x="3800608" y="4630261"/>
            <a:ext cx="363458" cy="276997"/>
            <a:chOff x="4204309" y="3086469"/>
            <a:chExt cx="363458" cy="276997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5D109238-7A12-4817-81F8-8AB55B25577D}"/>
                </a:ext>
              </a:extLst>
            </p:cNvPr>
            <p:cNvSpPr/>
            <p:nvPr/>
          </p:nvSpPr>
          <p:spPr>
            <a:xfrm>
              <a:off x="4204309" y="3130512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C7CA7E8E-4650-12FB-C705-7494EBCE6795}"/>
                </a:ext>
              </a:extLst>
            </p:cNvPr>
            <p:cNvSpPr txBox="1"/>
            <p:nvPr/>
          </p:nvSpPr>
          <p:spPr>
            <a:xfrm>
              <a:off x="4273347" y="3086469"/>
              <a:ext cx="22538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M</a:t>
              </a: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7AFB7C8A-3F86-F3F2-2D1F-F2B469E2A5E8}"/>
              </a:ext>
            </a:extLst>
          </p:cNvPr>
          <p:cNvGrpSpPr/>
          <p:nvPr/>
        </p:nvGrpSpPr>
        <p:grpSpPr>
          <a:xfrm>
            <a:off x="3086333" y="5200652"/>
            <a:ext cx="1599550" cy="265570"/>
            <a:chOff x="3269930" y="5006631"/>
            <a:chExt cx="588837" cy="140369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F4F8C6E-3B85-17C0-F786-C92D49E47526}"/>
                </a:ext>
              </a:extLst>
            </p:cNvPr>
            <p:cNvSpPr/>
            <p:nvPr/>
          </p:nvSpPr>
          <p:spPr>
            <a:xfrm>
              <a:off x="3269930" y="5006631"/>
              <a:ext cx="225380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B03DD90-0B8B-374F-1563-3D608AF2FCFA}"/>
                </a:ext>
              </a:extLst>
            </p:cNvPr>
            <p:cNvSpPr/>
            <p:nvPr/>
          </p:nvSpPr>
          <p:spPr>
            <a:xfrm>
              <a:off x="3768725" y="5006631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4599343-5C8E-4670-A348-013AD14749F1}"/>
                </a:ext>
              </a:extLst>
            </p:cNvPr>
            <p:cNvSpPr/>
            <p:nvPr/>
          </p:nvSpPr>
          <p:spPr>
            <a:xfrm>
              <a:off x="3494216" y="5008502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4E67393-3260-42C0-C9F9-1D485445F7DB}"/>
                </a:ext>
              </a:extLst>
            </p:cNvPr>
            <p:cNvSpPr/>
            <p:nvPr/>
          </p:nvSpPr>
          <p:spPr>
            <a:xfrm>
              <a:off x="3583164" y="5008402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C5D6A42-95EA-E291-5B11-F8FFDFFEB317}"/>
                </a:ext>
              </a:extLst>
            </p:cNvPr>
            <p:cNvSpPr/>
            <p:nvPr/>
          </p:nvSpPr>
          <p:spPr>
            <a:xfrm>
              <a:off x="3678683" y="5007428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752DD8-9EFE-50F6-8BDE-2F5358B3ADB6}"/>
              </a:ext>
            </a:extLst>
          </p:cNvPr>
          <p:cNvCxnSpPr>
            <a:cxnSpLocks/>
            <a:stCxn id="227" idx="2"/>
            <a:endCxn id="225" idx="0"/>
          </p:cNvCxnSpPr>
          <p:nvPr/>
        </p:nvCxnSpPr>
        <p:spPr>
          <a:xfrm>
            <a:off x="3982337" y="4907258"/>
            <a:ext cx="581249" cy="2933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C147BCDA-E988-6697-FCA1-5BF6CE0689A7}"/>
              </a:ext>
            </a:extLst>
          </p:cNvPr>
          <p:cNvSpPr/>
          <p:nvPr/>
        </p:nvSpPr>
        <p:spPr>
          <a:xfrm>
            <a:off x="4323144" y="5474825"/>
            <a:ext cx="231494" cy="138921"/>
          </a:xfrm>
          <a:custGeom>
            <a:avLst/>
            <a:gdLst>
              <a:gd name="connsiteX0" fmla="*/ 231494 w 231494"/>
              <a:gd name="connsiteY0" fmla="*/ 0 h 138921"/>
              <a:gd name="connsiteX1" fmla="*/ 167833 w 231494"/>
              <a:gd name="connsiteY1" fmla="*/ 138897 h 138921"/>
              <a:gd name="connsiteX2" fmla="*/ 0 w 231494"/>
              <a:gd name="connsiteY2" fmla="*/ 11575 h 13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4" h="138921">
                <a:moveTo>
                  <a:pt x="231494" y="0"/>
                </a:moveTo>
                <a:cubicBezTo>
                  <a:pt x="218954" y="68484"/>
                  <a:pt x="206415" y="136968"/>
                  <a:pt x="167833" y="138897"/>
                </a:cubicBezTo>
                <a:cubicBezTo>
                  <a:pt x="129251" y="140826"/>
                  <a:pt x="31830" y="27973"/>
                  <a:pt x="0" y="11575"/>
                </a:cubicBezTo>
              </a:path>
            </a:pathLst>
          </a:cu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5C5FEE94-1C7D-DD57-801D-81890E9F82D4}"/>
              </a:ext>
            </a:extLst>
          </p:cNvPr>
          <p:cNvSpPr/>
          <p:nvPr/>
        </p:nvSpPr>
        <p:spPr>
          <a:xfrm>
            <a:off x="3937219" y="5474825"/>
            <a:ext cx="396898" cy="120990"/>
          </a:xfrm>
          <a:custGeom>
            <a:avLst/>
            <a:gdLst>
              <a:gd name="connsiteX0" fmla="*/ 231494 w 231494"/>
              <a:gd name="connsiteY0" fmla="*/ 0 h 138921"/>
              <a:gd name="connsiteX1" fmla="*/ 167833 w 231494"/>
              <a:gd name="connsiteY1" fmla="*/ 138897 h 138921"/>
              <a:gd name="connsiteX2" fmla="*/ 0 w 231494"/>
              <a:gd name="connsiteY2" fmla="*/ 11575 h 13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4" h="138921">
                <a:moveTo>
                  <a:pt x="231494" y="0"/>
                </a:moveTo>
                <a:cubicBezTo>
                  <a:pt x="218954" y="68484"/>
                  <a:pt x="206415" y="136968"/>
                  <a:pt x="167833" y="138897"/>
                </a:cubicBezTo>
                <a:cubicBezTo>
                  <a:pt x="129251" y="140826"/>
                  <a:pt x="31830" y="27973"/>
                  <a:pt x="0" y="11575"/>
                </a:cubicBezTo>
              </a:path>
            </a:pathLst>
          </a:cu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0F9A8-4E36-3388-AE2D-A18686A25FFC}"/>
              </a:ext>
            </a:extLst>
          </p:cNvPr>
          <p:cNvSpPr txBox="1"/>
          <p:nvPr/>
        </p:nvSpPr>
        <p:spPr>
          <a:xfrm>
            <a:off x="8147817" y="5207540"/>
            <a:ext cx="313963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gapped array uses fewer shifts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169050-6B14-F91E-B0DE-BC146230C244}"/>
              </a:ext>
            </a:extLst>
          </p:cNvPr>
          <p:cNvSpPr txBox="1"/>
          <p:nvPr/>
        </p:nvSpPr>
        <p:spPr>
          <a:xfrm>
            <a:off x="7874764" y="5060604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BE7BC9-6262-824E-57F1-FF9E1B863532}"/>
              </a:ext>
            </a:extLst>
          </p:cNvPr>
          <p:cNvSpPr txBox="1"/>
          <p:nvPr/>
        </p:nvSpPr>
        <p:spPr>
          <a:xfrm>
            <a:off x="8185246" y="5819047"/>
            <a:ext cx="270522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exponential search scales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with error size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8F5370-92B7-72A4-A462-C1CAB76D624A}"/>
              </a:ext>
            </a:extLst>
          </p:cNvPr>
          <p:cNvSpPr txBox="1"/>
          <p:nvPr/>
        </p:nvSpPr>
        <p:spPr>
          <a:xfrm>
            <a:off x="7874764" y="5715623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80049A-766E-0712-89FE-ADBA5FCED443}"/>
              </a:ext>
            </a:extLst>
          </p:cNvPr>
          <p:cNvSpPr txBox="1"/>
          <p:nvPr/>
        </p:nvSpPr>
        <p:spPr>
          <a:xfrm>
            <a:off x="8185246" y="4644405"/>
            <a:ext cx="241828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model based insertions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89BD03-A8E3-3914-C5D8-4BDD9FCBF29A}"/>
              </a:ext>
            </a:extLst>
          </p:cNvPr>
          <p:cNvSpPr txBox="1"/>
          <p:nvPr/>
        </p:nvSpPr>
        <p:spPr>
          <a:xfrm>
            <a:off x="7874764" y="4525488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A5376B-66B3-5EB5-30DB-BD59E98F3B71}"/>
              </a:ext>
            </a:extLst>
          </p:cNvPr>
          <p:cNvSpPr txBox="1"/>
          <p:nvPr/>
        </p:nvSpPr>
        <p:spPr>
          <a:xfrm>
            <a:off x="36092" y="2627771"/>
            <a:ext cx="342899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Inserting pre-structured data…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27EB44-84CD-39DE-AEFC-666D0D9172DF}"/>
              </a:ext>
            </a:extLst>
          </p:cNvPr>
          <p:cNvGrpSpPr/>
          <p:nvPr/>
        </p:nvGrpSpPr>
        <p:grpSpPr>
          <a:xfrm>
            <a:off x="787899" y="3494516"/>
            <a:ext cx="1599550" cy="265579"/>
            <a:chOff x="3269930" y="5006631"/>
            <a:chExt cx="588837" cy="14037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09F9CEA-FAFB-51A7-ECC9-A58EF0393598}"/>
                </a:ext>
              </a:extLst>
            </p:cNvPr>
            <p:cNvSpPr/>
            <p:nvPr/>
          </p:nvSpPr>
          <p:spPr>
            <a:xfrm>
              <a:off x="3269930" y="5006631"/>
              <a:ext cx="225380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B072202-D9AE-B3B7-007D-9FB3AD17B347}"/>
                </a:ext>
              </a:extLst>
            </p:cNvPr>
            <p:cNvSpPr/>
            <p:nvPr/>
          </p:nvSpPr>
          <p:spPr>
            <a:xfrm>
              <a:off x="3768725" y="5006631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C4D5A99-5C99-4921-0B0A-E3F2E666992C}"/>
                </a:ext>
              </a:extLst>
            </p:cNvPr>
            <p:cNvSpPr/>
            <p:nvPr/>
          </p:nvSpPr>
          <p:spPr>
            <a:xfrm>
              <a:off x="3494216" y="5008507"/>
              <a:ext cx="90042" cy="138498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F3B7761-3190-6F93-4BF8-5FD3FCBED16F}"/>
                </a:ext>
              </a:extLst>
            </p:cNvPr>
            <p:cNvSpPr/>
            <p:nvPr/>
          </p:nvSpPr>
          <p:spPr>
            <a:xfrm>
              <a:off x="3583164" y="5008402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C7CA8D8-3ACB-C2C8-7BB8-8A7BB7D1FCBE}"/>
                </a:ext>
              </a:extLst>
            </p:cNvPr>
            <p:cNvSpPr/>
            <p:nvPr/>
          </p:nvSpPr>
          <p:spPr>
            <a:xfrm>
              <a:off x="3678683" y="5007428"/>
              <a:ext cx="90042" cy="13849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C18856C-C1EF-F25E-DD87-43E35223E191}"/>
              </a:ext>
            </a:extLst>
          </p:cNvPr>
          <p:cNvGrpSpPr/>
          <p:nvPr/>
        </p:nvGrpSpPr>
        <p:grpSpPr>
          <a:xfrm>
            <a:off x="303432" y="4685093"/>
            <a:ext cx="2410166" cy="359022"/>
            <a:chOff x="387599" y="4061040"/>
            <a:chExt cx="2410166" cy="359022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51508B9-EBE9-F64A-7370-41D8D14998DF}"/>
                </a:ext>
              </a:extLst>
            </p:cNvPr>
            <p:cNvSpPr txBox="1"/>
            <p:nvPr/>
          </p:nvSpPr>
          <p:spPr>
            <a:xfrm>
              <a:off x="754579" y="4061040"/>
              <a:ext cx="2043186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gaps are infrequent</a:t>
              </a:r>
            </a:p>
          </p:txBody>
        </p:sp>
        <p:pic>
          <p:nvPicPr>
            <p:cNvPr id="90" name="Graphic 89" descr="Right pointing backhand index with solid fill">
              <a:extLst>
                <a:ext uri="{FF2B5EF4-FFF2-40B4-BE49-F238E27FC236}">
                  <a16:creationId xmlns:a16="http://schemas.microsoft.com/office/drawing/2014/main" id="{4D806BE6-343D-51DD-9F6B-601C40286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7599" y="4061874"/>
              <a:ext cx="358188" cy="358188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0BDF204-E6A7-29EE-526F-91EC34CD4016}"/>
              </a:ext>
            </a:extLst>
          </p:cNvPr>
          <p:cNvGrpSpPr/>
          <p:nvPr/>
        </p:nvGrpSpPr>
        <p:grpSpPr>
          <a:xfrm>
            <a:off x="295967" y="5207672"/>
            <a:ext cx="2308740" cy="388143"/>
            <a:chOff x="387599" y="4061874"/>
            <a:chExt cx="2308740" cy="388143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370C079-5998-C734-F530-77553F92AB85}"/>
                </a:ext>
              </a:extLst>
            </p:cNvPr>
            <p:cNvSpPr txBox="1"/>
            <p:nvPr/>
          </p:nvSpPr>
          <p:spPr>
            <a:xfrm>
              <a:off x="755745" y="4111465"/>
              <a:ext cx="194059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faster exp. Search!</a:t>
              </a:r>
            </a:p>
          </p:txBody>
        </p:sp>
        <p:pic>
          <p:nvPicPr>
            <p:cNvPr id="103" name="Graphic 102" descr="Right pointing backhand index with solid fill">
              <a:extLst>
                <a:ext uri="{FF2B5EF4-FFF2-40B4-BE49-F238E27FC236}">
                  <a16:creationId xmlns:a16="http://schemas.microsoft.com/office/drawing/2014/main" id="{C333C2CB-3D82-A315-79DF-D524BCB3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7599" y="4061874"/>
              <a:ext cx="358188" cy="358188"/>
            </a:xfrm>
            <a:prstGeom prst="rect">
              <a:avLst/>
            </a:prstGeom>
          </p:spPr>
        </p:pic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59C6CD98-D918-8CDE-2E11-9A2CAEC8E69C}"/>
              </a:ext>
            </a:extLst>
          </p:cNvPr>
          <p:cNvSpPr txBox="1"/>
          <p:nvPr/>
        </p:nvSpPr>
        <p:spPr>
          <a:xfrm>
            <a:off x="547779" y="4137972"/>
            <a:ext cx="212333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like a “normal” array</a:t>
            </a:r>
          </a:p>
        </p:txBody>
      </p:sp>
      <p:sp>
        <p:nvSpPr>
          <p:cNvPr id="107" name="Right Brace 106">
            <a:extLst>
              <a:ext uri="{FF2B5EF4-FFF2-40B4-BE49-F238E27FC236}">
                <a16:creationId xmlns:a16="http://schemas.microsoft.com/office/drawing/2014/main" id="{C581743D-1258-C5AE-469B-A72897CBCC89}"/>
              </a:ext>
            </a:extLst>
          </p:cNvPr>
          <p:cNvSpPr/>
          <p:nvPr/>
        </p:nvSpPr>
        <p:spPr>
          <a:xfrm rot="5400000">
            <a:off x="1456658" y="3194030"/>
            <a:ext cx="262029" cy="1599549"/>
          </a:xfrm>
          <a:custGeom>
            <a:avLst/>
            <a:gdLst>
              <a:gd name="connsiteX0" fmla="*/ 0 w 262029"/>
              <a:gd name="connsiteY0" fmla="*/ 0 h 1599549"/>
              <a:gd name="connsiteX1" fmla="*/ 131015 w 262029"/>
              <a:gd name="connsiteY1" fmla="*/ 21835 h 1599549"/>
              <a:gd name="connsiteX2" fmla="*/ 131015 w 262029"/>
              <a:gd name="connsiteY2" fmla="*/ 415010 h 1599549"/>
              <a:gd name="connsiteX3" fmla="*/ 131015 w 262029"/>
              <a:gd name="connsiteY3" fmla="*/ 777940 h 1599549"/>
              <a:gd name="connsiteX4" fmla="*/ 262030 w 262029"/>
              <a:gd name="connsiteY4" fmla="*/ 799775 h 1599549"/>
              <a:gd name="connsiteX5" fmla="*/ 131015 w 262029"/>
              <a:gd name="connsiteY5" fmla="*/ 821610 h 1599549"/>
              <a:gd name="connsiteX6" fmla="*/ 131015 w 262029"/>
              <a:gd name="connsiteY6" fmla="*/ 1184540 h 1599549"/>
              <a:gd name="connsiteX7" fmla="*/ 131015 w 262029"/>
              <a:gd name="connsiteY7" fmla="*/ 1577714 h 1599549"/>
              <a:gd name="connsiteX8" fmla="*/ 0 w 262029"/>
              <a:gd name="connsiteY8" fmla="*/ 1599549 h 1599549"/>
              <a:gd name="connsiteX9" fmla="*/ 0 w 262029"/>
              <a:gd name="connsiteY9" fmla="*/ 1034375 h 1599549"/>
              <a:gd name="connsiteX10" fmla="*/ 0 w 262029"/>
              <a:gd name="connsiteY10" fmla="*/ 485197 h 1599549"/>
              <a:gd name="connsiteX11" fmla="*/ 0 w 262029"/>
              <a:gd name="connsiteY11" fmla="*/ 0 h 1599549"/>
              <a:gd name="connsiteX0" fmla="*/ 0 w 262029"/>
              <a:gd name="connsiteY0" fmla="*/ 0 h 1599549"/>
              <a:gd name="connsiteX1" fmla="*/ 131015 w 262029"/>
              <a:gd name="connsiteY1" fmla="*/ 21835 h 1599549"/>
              <a:gd name="connsiteX2" fmla="*/ 131015 w 262029"/>
              <a:gd name="connsiteY2" fmla="*/ 415010 h 1599549"/>
              <a:gd name="connsiteX3" fmla="*/ 131015 w 262029"/>
              <a:gd name="connsiteY3" fmla="*/ 777940 h 1599549"/>
              <a:gd name="connsiteX4" fmla="*/ 262030 w 262029"/>
              <a:gd name="connsiteY4" fmla="*/ 799775 h 1599549"/>
              <a:gd name="connsiteX5" fmla="*/ 131015 w 262029"/>
              <a:gd name="connsiteY5" fmla="*/ 821610 h 1599549"/>
              <a:gd name="connsiteX6" fmla="*/ 131015 w 262029"/>
              <a:gd name="connsiteY6" fmla="*/ 1184540 h 1599549"/>
              <a:gd name="connsiteX7" fmla="*/ 131015 w 262029"/>
              <a:gd name="connsiteY7" fmla="*/ 1577714 h 1599549"/>
              <a:gd name="connsiteX8" fmla="*/ 0 w 262029"/>
              <a:gd name="connsiteY8" fmla="*/ 1599549 h 159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029" h="1599549" stroke="0" extrusionOk="0">
                <a:moveTo>
                  <a:pt x="0" y="0"/>
                </a:moveTo>
                <a:cubicBezTo>
                  <a:pt x="70205" y="-1328"/>
                  <a:pt x="130251" y="10063"/>
                  <a:pt x="131015" y="21835"/>
                </a:cubicBezTo>
                <a:cubicBezTo>
                  <a:pt x="124806" y="125330"/>
                  <a:pt x="136220" y="263092"/>
                  <a:pt x="131015" y="415010"/>
                </a:cubicBezTo>
                <a:cubicBezTo>
                  <a:pt x="125810" y="566928"/>
                  <a:pt x="114917" y="678496"/>
                  <a:pt x="131015" y="777940"/>
                </a:cubicBezTo>
                <a:cubicBezTo>
                  <a:pt x="124308" y="786329"/>
                  <a:pt x="201991" y="805661"/>
                  <a:pt x="262030" y="799775"/>
                </a:cubicBezTo>
                <a:cubicBezTo>
                  <a:pt x="191308" y="799969"/>
                  <a:pt x="131360" y="808840"/>
                  <a:pt x="131015" y="821610"/>
                </a:cubicBezTo>
                <a:cubicBezTo>
                  <a:pt x="129410" y="924077"/>
                  <a:pt x="148014" y="1020234"/>
                  <a:pt x="131015" y="1184540"/>
                </a:cubicBezTo>
                <a:cubicBezTo>
                  <a:pt x="114017" y="1348846"/>
                  <a:pt x="126015" y="1481885"/>
                  <a:pt x="131015" y="1577714"/>
                </a:cubicBezTo>
                <a:cubicBezTo>
                  <a:pt x="141872" y="1595851"/>
                  <a:pt x="74642" y="1600098"/>
                  <a:pt x="0" y="1599549"/>
                </a:cubicBezTo>
                <a:cubicBezTo>
                  <a:pt x="-12088" y="1341032"/>
                  <a:pt x="16068" y="1241570"/>
                  <a:pt x="0" y="1034375"/>
                </a:cubicBezTo>
                <a:cubicBezTo>
                  <a:pt x="-16068" y="827180"/>
                  <a:pt x="-12390" y="654097"/>
                  <a:pt x="0" y="485197"/>
                </a:cubicBezTo>
                <a:cubicBezTo>
                  <a:pt x="12390" y="316297"/>
                  <a:pt x="7311" y="227614"/>
                  <a:pt x="0" y="0"/>
                </a:cubicBezTo>
                <a:close/>
              </a:path>
              <a:path w="262029" h="1599549" fill="none" extrusionOk="0">
                <a:moveTo>
                  <a:pt x="0" y="0"/>
                </a:moveTo>
                <a:cubicBezTo>
                  <a:pt x="71612" y="-191"/>
                  <a:pt x="131212" y="9531"/>
                  <a:pt x="131015" y="21835"/>
                </a:cubicBezTo>
                <a:cubicBezTo>
                  <a:pt x="134861" y="183909"/>
                  <a:pt x="141575" y="297582"/>
                  <a:pt x="131015" y="415010"/>
                </a:cubicBezTo>
                <a:cubicBezTo>
                  <a:pt x="120455" y="532438"/>
                  <a:pt x="122871" y="687038"/>
                  <a:pt x="131015" y="777940"/>
                </a:cubicBezTo>
                <a:cubicBezTo>
                  <a:pt x="130150" y="793255"/>
                  <a:pt x="188080" y="794985"/>
                  <a:pt x="262030" y="799775"/>
                </a:cubicBezTo>
                <a:cubicBezTo>
                  <a:pt x="190811" y="799544"/>
                  <a:pt x="132600" y="809809"/>
                  <a:pt x="131015" y="821610"/>
                </a:cubicBezTo>
                <a:cubicBezTo>
                  <a:pt x="126740" y="1000725"/>
                  <a:pt x="147079" y="1063328"/>
                  <a:pt x="131015" y="1184540"/>
                </a:cubicBezTo>
                <a:cubicBezTo>
                  <a:pt x="114952" y="1305752"/>
                  <a:pt x="122345" y="1448904"/>
                  <a:pt x="131015" y="1577714"/>
                </a:cubicBezTo>
                <a:cubicBezTo>
                  <a:pt x="132110" y="1600172"/>
                  <a:pt x="86352" y="1594842"/>
                  <a:pt x="0" y="1599549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1" name="Slide Number Placeholder 80">
            <a:extLst>
              <a:ext uri="{FF2B5EF4-FFF2-40B4-BE49-F238E27FC236}">
                <a16:creationId xmlns:a16="http://schemas.microsoft.com/office/drawing/2014/main" id="{333B45C1-9BD0-E96A-F631-4DCCA5D6F7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4740-56C6-29BC-B4AB-AD1F68B9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70076" cy="1325563"/>
          </a:xfrm>
        </p:spPr>
        <p:txBody>
          <a:bodyPr/>
          <a:lstStyle/>
          <a:p>
            <a:r>
              <a:rPr lang="en-US" dirty="0"/>
              <a:t>LIPP: An Updatable Learned Index with Precise Positions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BBFA03-9811-3525-C4F4-2B601A04F0A7}"/>
              </a:ext>
            </a:extLst>
          </p:cNvPr>
          <p:cNvSpPr/>
          <p:nvPr/>
        </p:nvSpPr>
        <p:spPr>
          <a:xfrm>
            <a:off x="4714239" y="1685282"/>
            <a:ext cx="2468880" cy="731520"/>
          </a:xfrm>
          <a:prstGeom prst="round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50ACF0-C2EB-20AB-4486-865655696683}"/>
              </a:ext>
            </a:extLst>
          </p:cNvPr>
          <p:cNvGrpSpPr/>
          <p:nvPr/>
        </p:nvGrpSpPr>
        <p:grpSpPr>
          <a:xfrm>
            <a:off x="5766951" y="1743267"/>
            <a:ext cx="363458" cy="307775"/>
            <a:chOff x="5075818" y="3092738"/>
            <a:chExt cx="363458" cy="307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BEE09C-53D7-E982-98A0-824DAB4751B5}"/>
                </a:ext>
              </a:extLst>
            </p:cNvPr>
            <p:cNvSpPr/>
            <p:nvPr/>
          </p:nvSpPr>
          <p:spPr>
            <a:xfrm>
              <a:off x="5075818" y="3136781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4A70B4-3A8E-CDE4-C08D-CB25E13C9283}"/>
                </a:ext>
              </a:extLst>
            </p:cNvPr>
            <p:cNvSpPr txBox="1"/>
            <p:nvPr/>
          </p:nvSpPr>
          <p:spPr>
            <a:xfrm>
              <a:off x="5134437" y="3092738"/>
              <a:ext cx="246219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guet Script" panose="020F0502020204030204" pitchFamily="34" charset="0"/>
                  <a:cs typeface="Baguet Script" panose="020F0502020204030204" pitchFamily="34" charset="0"/>
                  <a:sym typeface="Lucida Grande"/>
                </a:rPr>
                <a:t>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F67D9B-E61F-171B-A469-48ED57AEBF07}"/>
              </a:ext>
            </a:extLst>
          </p:cNvPr>
          <p:cNvGrpSpPr/>
          <p:nvPr/>
        </p:nvGrpSpPr>
        <p:grpSpPr>
          <a:xfrm>
            <a:off x="4862076" y="2103622"/>
            <a:ext cx="2180135" cy="188912"/>
            <a:chOff x="4862076" y="2103622"/>
            <a:chExt cx="2180135" cy="1889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B084C6-28BC-7E7B-DEAD-6721D2D48E16}"/>
                </a:ext>
              </a:extLst>
            </p:cNvPr>
            <p:cNvSpPr/>
            <p:nvPr/>
          </p:nvSpPr>
          <p:spPr>
            <a:xfrm>
              <a:off x="4862076" y="2103622"/>
              <a:ext cx="363458" cy="188912"/>
            </a:xfrm>
            <a:prstGeom prst="rect">
              <a:avLst/>
            </a:prstGeom>
            <a:pattFill prst="pct30">
              <a:fgClr>
                <a:schemeClr val="bg2"/>
              </a:fgClr>
              <a:bgClr>
                <a:schemeClr val="bg1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D185B4-3777-E0E8-779D-91F06ECB3E19}"/>
                </a:ext>
              </a:extLst>
            </p:cNvPr>
            <p:cNvSpPr/>
            <p:nvPr/>
          </p:nvSpPr>
          <p:spPr>
            <a:xfrm>
              <a:off x="5225534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1A30C6-4BF3-8803-C1BA-F83A01670CC9}"/>
                </a:ext>
              </a:extLst>
            </p:cNvPr>
            <p:cNvSpPr/>
            <p:nvPr/>
          </p:nvSpPr>
          <p:spPr>
            <a:xfrm>
              <a:off x="5590344" y="2103622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E9D555-E240-A9C5-8523-109CECE53C06}"/>
                </a:ext>
              </a:extLst>
            </p:cNvPr>
            <p:cNvSpPr/>
            <p:nvPr/>
          </p:nvSpPr>
          <p:spPr>
            <a:xfrm>
              <a:off x="5953802" y="2103622"/>
              <a:ext cx="363458" cy="188912"/>
            </a:xfrm>
            <a:prstGeom prst="rect">
              <a:avLst/>
            </a:prstGeom>
            <a:pattFill prst="pct30">
              <a:fgClr>
                <a:schemeClr val="bg2"/>
              </a:fgClr>
              <a:bgClr>
                <a:schemeClr val="bg1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3506E2-B29B-9BF7-7F44-B14B48E06D7E}"/>
                </a:ext>
              </a:extLst>
            </p:cNvPr>
            <p:cNvSpPr/>
            <p:nvPr/>
          </p:nvSpPr>
          <p:spPr>
            <a:xfrm>
              <a:off x="6678753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95E2CD-7809-3E10-7A5D-0E6381F602D4}"/>
                </a:ext>
              </a:extLst>
            </p:cNvPr>
            <p:cNvSpPr/>
            <p:nvPr/>
          </p:nvSpPr>
          <p:spPr>
            <a:xfrm>
              <a:off x="6315295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BB8264-4F27-89A3-4F37-24EC44DCDFD2}"/>
              </a:ext>
            </a:extLst>
          </p:cNvPr>
          <p:cNvSpPr txBox="1"/>
          <p:nvPr/>
        </p:nvSpPr>
        <p:spPr>
          <a:xfrm>
            <a:off x="8841601" y="1184560"/>
            <a:ext cx="3017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err="1"/>
              <a:t>Kernalized</a:t>
            </a:r>
            <a:r>
              <a:rPr lang="en-US" sz="1800" dirty="0"/>
              <a:t> linear model </a:t>
            </a:r>
            <a:r>
              <a:rPr lang="en-US" sz="1800" b="1" dirty="0">
                <a:latin typeface="Baguet Script" pitchFamily="2" charset="77"/>
              </a:rPr>
              <a:t>M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1" name="Graphic 20" descr="Right pointing backhand index with solid fill">
            <a:extLst>
              <a:ext uri="{FF2B5EF4-FFF2-40B4-BE49-F238E27FC236}">
                <a16:creationId xmlns:a16="http://schemas.microsoft.com/office/drawing/2014/main" id="{D4181F44-ACD3-BAB7-DBEA-E16A624FF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1197090"/>
            <a:ext cx="358188" cy="3581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CC2B13-E47D-91C0-095D-EF11EFB54178}"/>
              </a:ext>
            </a:extLst>
          </p:cNvPr>
          <p:cNvSpPr txBox="1"/>
          <p:nvPr/>
        </p:nvSpPr>
        <p:spPr>
          <a:xfrm>
            <a:off x="8841601" y="1734249"/>
            <a:ext cx="203196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Array of entries </a:t>
            </a:r>
            <a:r>
              <a:rPr lang="en-US" sz="2200" dirty="0" err="1"/>
              <a:t>ε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3" name="Graphic 22" descr="Right pointing backhand index with solid fill">
            <a:extLst>
              <a:ext uri="{FF2B5EF4-FFF2-40B4-BE49-F238E27FC236}">
                <a16:creationId xmlns:a16="http://schemas.microsoft.com/office/drawing/2014/main" id="{9DC7237C-2D24-7847-FF07-B5CE52A2F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1806946"/>
            <a:ext cx="358188" cy="3581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CE1614-3C04-B7D1-E7C1-7F4115ECD6D0}"/>
              </a:ext>
            </a:extLst>
          </p:cNvPr>
          <p:cNvSpPr txBox="1"/>
          <p:nvPr/>
        </p:nvSpPr>
        <p:spPr>
          <a:xfrm>
            <a:off x="8841601" y="2416802"/>
            <a:ext cx="27597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Bit vector of entry types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5" name="Graphic 24" descr="Right pointing backhand index with solid fill">
            <a:extLst>
              <a:ext uri="{FF2B5EF4-FFF2-40B4-BE49-F238E27FC236}">
                <a16:creationId xmlns:a16="http://schemas.microsoft.com/office/drawing/2014/main" id="{2F9AAE97-BD85-978A-0AC1-E4EAFA65C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2429332"/>
            <a:ext cx="358188" cy="3581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D19043C-661D-D2C2-EDCE-0B199F815388}"/>
              </a:ext>
            </a:extLst>
          </p:cNvPr>
          <p:cNvSpPr/>
          <p:nvPr/>
        </p:nvSpPr>
        <p:spPr>
          <a:xfrm>
            <a:off x="838200" y="3072849"/>
            <a:ext cx="363458" cy="188912"/>
          </a:xfrm>
          <a:prstGeom prst="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2907AD-DE0C-61FD-1348-2ACB4DE5EA92}"/>
              </a:ext>
            </a:extLst>
          </p:cNvPr>
          <p:cNvSpPr/>
          <p:nvPr/>
        </p:nvSpPr>
        <p:spPr>
          <a:xfrm>
            <a:off x="838200" y="3542331"/>
            <a:ext cx="363458" cy="188912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3D27EE-F323-B749-B2AE-F6C800E70129}"/>
              </a:ext>
            </a:extLst>
          </p:cNvPr>
          <p:cNvSpPr/>
          <p:nvPr/>
        </p:nvSpPr>
        <p:spPr>
          <a:xfrm>
            <a:off x="838200" y="2611612"/>
            <a:ext cx="363458" cy="188912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184198-6BED-EC42-E924-4E1F2CF754CD}"/>
              </a:ext>
            </a:extLst>
          </p:cNvPr>
          <p:cNvSpPr txBox="1"/>
          <p:nvPr/>
        </p:nvSpPr>
        <p:spPr>
          <a:xfrm>
            <a:off x="1341487" y="2513158"/>
            <a:ext cx="13298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null/empty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A70CD1-A9A2-7418-A565-CBE70917AB61}"/>
              </a:ext>
            </a:extLst>
          </p:cNvPr>
          <p:cNvSpPr txBox="1"/>
          <p:nvPr/>
        </p:nvSpPr>
        <p:spPr>
          <a:xfrm>
            <a:off x="1341487" y="2982640"/>
            <a:ext cx="5812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data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7339E9-26C2-5D8B-3D3B-4DBAA7ECF5E1}"/>
              </a:ext>
            </a:extLst>
          </p:cNvPr>
          <p:cNvSpPr txBox="1"/>
          <p:nvPr/>
        </p:nvSpPr>
        <p:spPr>
          <a:xfrm>
            <a:off x="1341487" y="3452122"/>
            <a:ext cx="6501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node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569910-66E6-858E-7326-C5F022C639E8}"/>
              </a:ext>
            </a:extLst>
          </p:cNvPr>
          <p:cNvSpPr txBox="1"/>
          <p:nvPr/>
        </p:nvSpPr>
        <p:spPr>
          <a:xfrm>
            <a:off x="1053267" y="2056168"/>
            <a:ext cx="9531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C00000"/>
                </a:solidFill>
              </a:rPr>
              <a:t>Legend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40F8679-1BFF-74C1-09E3-C2E80F5F1ED0}"/>
              </a:ext>
            </a:extLst>
          </p:cNvPr>
          <p:cNvGrpSpPr/>
          <p:nvPr/>
        </p:nvGrpSpPr>
        <p:grpSpPr>
          <a:xfrm>
            <a:off x="2699679" y="3261761"/>
            <a:ext cx="2011680" cy="731520"/>
            <a:chOff x="3862790" y="3090424"/>
            <a:chExt cx="2011680" cy="73152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E3A2268A-184A-74B4-71FD-77FFFE7EEC06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46A230E-84AB-E715-ABC5-EB44B057A9E2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46DC8C0-72A0-B6C1-5F42-E38852900A38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CB47E8-051D-9F5C-0B65-07DF5BA59584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DF04666-CEDA-561C-E1A0-CE1FBB9715B9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44AB2CC-854D-465D-451B-6D9A1A6D8097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566EA9-7E56-EEA8-2E5C-26CE7CE9B4BA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D1DBE01-5F16-5BE8-FDFD-79DF4F748633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8032FBC-4E17-CB5D-8214-B9B00C307E0E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D3864D5-9996-17FC-73C9-3AC568B8883A}"/>
              </a:ext>
            </a:extLst>
          </p:cNvPr>
          <p:cNvCxnSpPr>
            <a:stCxn id="8" idx="2"/>
            <a:endCxn id="33" idx="0"/>
          </p:cNvCxnSpPr>
          <p:nvPr/>
        </p:nvCxnSpPr>
        <p:spPr>
          <a:xfrm flipH="1">
            <a:off x="3705519" y="2292534"/>
            <a:ext cx="1701744" cy="9692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967D9B6-F59F-A097-5C7F-81143C152A2E}"/>
              </a:ext>
            </a:extLst>
          </p:cNvPr>
          <p:cNvCxnSpPr>
            <a:cxnSpLocks/>
            <a:stCxn id="11" idx="2"/>
            <a:endCxn id="100" idx="0"/>
          </p:cNvCxnSpPr>
          <p:nvPr/>
        </p:nvCxnSpPr>
        <p:spPr>
          <a:xfrm>
            <a:off x="6497024" y="2292534"/>
            <a:ext cx="234195" cy="9932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FC9A59-23F0-FA68-A20E-B69A4343353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860482" y="2292534"/>
            <a:ext cx="2099596" cy="8747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74DA19B-8016-FA51-B305-C7A31932564F}"/>
              </a:ext>
            </a:extLst>
          </p:cNvPr>
          <p:cNvSpPr txBox="1"/>
          <p:nvPr/>
        </p:nvSpPr>
        <p:spPr>
          <a:xfrm>
            <a:off x="8802975" y="3212165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A08D6F-2E62-6425-6573-20956BF9F619}"/>
              </a:ext>
            </a:extLst>
          </p:cNvPr>
          <p:cNvGrpSpPr/>
          <p:nvPr/>
        </p:nvGrpSpPr>
        <p:grpSpPr>
          <a:xfrm>
            <a:off x="1951814" y="4521928"/>
            <a:ext cx="914400" cy="731520"/>
            <a:chOff x="4764563" y="3055069"/>
            <a:chExt cx="914400" cy="731520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5BDACDB8-DA12-521E-DF29-20931712B7CD}"/>
                </a:ext>
              </a:extLst>
            </p:cNvPr>
            <p:cNvSpPr/>
            <p:nvPr/>
          </p:nvSpPr>
          <p:spPr>
            <a:xfrm>
              <a:off x="4764563" y="3055069"/>
              <a:ext cx="91440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751DAD3-A597-0126-688B-36396EADE84F}"/>
                </a:ext>
              </a:extLst>
            </p:cNvPr>
            <p:cNvGrpSpPr/>
            <p:nvPr/>
          </p:nvGrpSpPr>
          <p:grpSpPr>
            <a:xfrm>
              <a:off x="5040035" y="3148409"/>
              <a:ext cx="363458" cy="307775"/>
              <a:chOff x="5075818" y="3092738"/>
              <a:chExt cx="363458" cy="30777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6C319D5-4C78-DC7F-6592-68E9086E9C7E}"/>
                  </a:ext>
                </a:extLst>
              </p:cNvPr>
              <p:cNvSpPr/>
              <p:nvPr/>
            </p:nvSpPr>
            <p:spPr>
              <a:xfrm>
                <a:off x="5075818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2F91303-BF6F-1985-B2D0-1C83B76DB0D1}"/>
                  </a:ext>
                </a:extLst>
              </p:cNvPr>
              <p:cNvSpPr txBox="1"/>
              <p:nvPr/>
            </p:nvSpPr>
            <p:spPr>
              <a:xfrm>
                <a:off x="5134437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B8702EF-7CCC-7F49-B82B-48AEC177A0BE}"/>
                </a:ext>
              </a:extLst>
            </p:cNvPr>
            <p:cNvGrpSpPr/>
            <p:nvPr/>
          </p:nvGrpSpPr>
          <p:grpSpPr>
            <a:xfrm>
              <a:off x="4863428" y="3508764"/>
              <a:ext cx="726916" cy="188912"/>
              <a:chOff x="5590344" y="2103622"/>
              <a:chExt cx="726916" cy="188912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F56432A-ED59-AA31-3952-F4D50F970781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tx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F43F412-1E13-78EB-D174-C960D4CAE2A2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3F93B98-7E9E-FFCD-DFD3-784C12C907EB}"/>
              </a:ext>
            </a:extLst>
          </p:cNvPr>
          <p:cNvGrpSpPr/>
          <p:nvPr/>
        </p:nvGrpSpPr>
        <p:grpSpPr>
          <a:xfrm>
            <a:off x="7365951" y="4609863"/>
            <a:ext cx="914400" cy="731520"/>
            <a:chOff x="4764563" y="3055069"/>
            <a:chExt cx="914400" cy="731520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102707F-7DF2-4DE4-B82F-FF799AC16402}"/>
                </a:ext>
              </a:extLst>
            </p:cNvPr>
            <p:cNvSpPr/>
            <p:nvPr/>
          </p:nvSpPr>
          <p:spPr>
            <a:xfrm>
              <a:off x="4764563" y="3055069"/>
              <a:ext cx="91440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544EF0D-C02F-CE36-B555-5B883F4295B2}"/>
                </a:ext>
              </a:extLst>
            </p:cNvPr>
            <p:cNvGrpSpPr/>
            <p:nvPr/>
          </p:nvGrpSpPr>
          <p:grpSpPr>
            <a:xfrm>
              <a:off x="5040035" y="3148409"/>
              <a:ext cx="363458" cy="307775"/>
              <a:chOff x="5075818" y="3092738"/>
              <a:chExt cx="363458" cy="30777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09AD1A5-D7B2-06F7-5719-069C54EEDDAB}"/>
                  </a:ext>
                </a:extLst>
              </p:cNvPr>
              <p:cNvSpPr/>
              <p:nvPr/>
            </p:nvSpPr>
            <p:spPr>
              <a:xfrm>
                <a:off x="5075818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028D253-B6BB-BD44-CA71-7D20265661E0}"/>
                  </a:ext>
                </a:extLst>
              </p:cNvPr>
              <p:cNvSpPr txBox="1"/>
              <p:nvPr/>
            </p:nvSpPr>
            <p:spPr>
              <a:xfrm>
                <a:off x="5134437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7A4791E-4DBE-DDD7-7E6A-E0BCB4ADB1FB}"/>
                </a:ext>
              </a:extLst>
            </p:cNvPr>
            <p:cNvGrpSpPr/>
            <p:nvPr/>
          </p:nvGrpSpPr>
          <p:grpSpPr>
            <a:xfrm>
              <a:off x="4863428" y="3508764"/>
              <a:ext cx="726916" cy="188912"/>
              <a:chOff x="5590344" y="2103622"/>
              <a:chExt cx="726916" cy="188912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862FC19-CEC1-2422-8579-7D3585AC6F56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tx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6D96DE4-9D87-C6C4-0C46-7E1D09A7C26A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FBA6CB7-909F-1825-1037-BF0F4058AC58}"/>
              </a:ext>
            </a:extLst>
          </p:cNvPr>
          <p:cNvGrpSpPr/>
          <p:nvPr/>
        </p:nvGrpSpPr>
        <p:grpSpPr>
          <a:xfrm>
            <a:off x="5725379" y="3285736"/>
            <a:ext cx="2011680" cy="731520"/>
            <a:chOff x="3862790" y="3090424"/>
            <a:chExt cx="2011680" cy="731520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641C4DFF-B676-0313-EABD-1B2B0620339D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D3FDBAE-6D83-8BBC-FA16-8A992A4B18AF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CCBE254-C44D-DEF9-E71D-B83731F70738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71C90FD-A731-1B55-508E-5185828A6BC5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9AE0338-F5A1-32F2-66FA-34F0643E4BFA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1375FC0-26EA-9ABD-B8B2-4B15ACBE0D0A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DC4A27F-C0AE-0EBE-6B63-01B4F1D7C978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6DBFD98-FAE0-2B84-833C-3679BBB0291B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BFCFC41-0D6C-89C9-79A3-5B27426674D2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E876065-C111-7B4D-18FD-4C09D1F5A8B8}"/>
              </a:ext>
            </a:extLst>
          </p:cNvPr>
          <p:cNvGrpSpPr/>
          <p:nvPr/>
        </p:nvGrpSpPr>
        <p:grpSpPr>
          <a:xfrm>
            <a:off x="4819730" y="4645218"/>
            <a:ext cx="2011680" cy="731520"/>
            <a:chOff x="3862790" y="3090424"/>
            <a:chExt cx="2011680" cy="731520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468B35FA-3DE2-D2CC-837B-6B045891883B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B4FBD3E-CE49-D8A1-5192-45341836484D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4633BCF-0837-6547-F117-4A0D4CE40583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5AFFE97-12DB-985B-B813-60127D302DF4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83A0402-3031-D9E1-3965-701C68EF929F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C03912D-4066-702F-3514-680AF88261E0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62EB4CB-A2DD-CE38-D3F6-FDBF78C74BFA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D1F611D-0D97-3EA1-5290-86D86F73EC0B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FCCDEC3-D81D-968E-9659-7CEDA878D3AC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1C2070B-3DE8-8453-28EF-CD7CAEA869DC}"/>
              </a:ext>
            </a:extLst>
          </p:cNvPr>
          <p:cNvCxnSpPr>
            <a:cxnSpLocks/>
            <a:stCxn id="38" idx="2"/>
            <a:endCxn id="79" idx="0"/>
          </p:cNvCxnSpPr>
          <p:nvPr/>
        </p:nvCxnSpPr>
        <p:spPr>
          <a:xfrm flipH="1">
            <a:off x="2409014" y="3869013"/>
            <a:ext cx="744764" cy="6529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61E0BCA-09A1-B641-E865-225701D11066}"/>
              </a:ext>
            </a:extLst>
          </p:cNvPr>
          <p:cNvCxnSpPr>
            <a:cxnSpLocks/>
            <a:stCxn id="104" idx="2"/>
            <a:endCxn id="111" idx="0"/>
          </p:cNvCxnSpPr>
          <p:nvPr/>
        </p:nvCxnSpPr>
        <p:spPr>
          <a:xfrm flipH="1">
            <a:off x="5825570" y="3892988"/>
            <a:ext cx="717366" cy="7522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024B6CE5-F782-A3A5-2274-622D6F673FBD}"/>
              </a:ext>
            </a:extLst>
          </p:cNvPr>
          <p:cNvCxnSpPr>
            <a:cxnSpLocks/>
            <a:stCxn id="105" idx="2"/>
            <a:endCxn id="91" idx="0"/>
          </p:cNvCxnSpPr>
          <p:nvPr/>
        </p:nvCxnSpPr>
        <p:spPr>
          <a:xfrm>
            <a:off x="6907746" y="3892988"/>
            <a:ext cx="915405" cy="716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49658E5-2A2A-26B7-71E5-906308B9A10A}"/>
              </a:ext>
            </a:extLst>
          </p:cNvPr>
          <p:cNvCxnSpPr>
            <a:cxnSpLocks/>
            <a:stCxn id="117" idx="2"/>
          </p:cNvCxnSpPr>
          <p:nvPr/>
        </p:nvCxnSpPr>
        <p:spPr>
          <a:xfrm>
            <a:off x="6365555" y="5252470"/>
            <a:ext cx="49993" cy="6274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E337B250-1099-02D6-2A6A-5CB2BA7D697B}"/>
              </a:ext>
            </a:extLst>
          </p:cNvPr>
          <p:cNvCxnSpPr>
            <a:cxnSpLocks/>
            <a:stCxn id="114" idx="2"/>
          </p:cNvCxnSpPr>
          <p:nvPr/>
        </p:nvCxnSpPr>
        <p:spPr>
          <a:xfrm flipH="1">
            <a:off x="5141200" y="5252470"/>
            <a:ext cx="132629" cy="6274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32FDD7C8-6C1B-E1AC-A0CC-5F0FF45EE2BB}"/>
              </a:ext>
            </a:extLst>
          </p:cNvPr>
          <p:cNvSpPr txBox="1"/>
          <p:nvPr/>
        </p:nvSpPr>
        <p:spPr>
          <a:xfrm>
            <a:off x="5523747" y="5494997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32F7645-0DEC-42EF-5720-14643E0DAD7D}"/>
              </a:ext>
            </a:extLst>
          </p:cNvPr>
          <p:cNvSpPr/>
          <p:nvPr/>
        </p:nvSpPr>
        <p:spPr>
          <a:xfrm>
            <a:off x="5590344" y="2101291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5878FC4-ADB3-23E2-0806-2A1FFC2CA803}"/>
              </a:ext>
            </a:extLst>
          </p:cNvPr>
          <p:cNvSpPr/>
          <p:nvPr/>
        </p:nvSpPr>
        <p:spPr>
          <a:xfrm>
            <a:off x="4860724" y="2107452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2C86540-BB3B-1117-FE21-529ED2F1C1FB}"/>
              </a:ext>
            </a:extLst>
          </p:cNvPr>
          <p:cNvSpPr/>
          <p:nvPr/>
        </p:nvSpPr>
        <p:spPr>
          <a:xfrm>
            <a:off x="5927543" y="2102201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9A93462-14A9-E58C-3AAB-C2A2237AA4CE}"/>
              </a:ext>
            </a:extLst>
          </p:cNvPr>
          <p:cNvSpPr/>
          <p:nvPr/>
        </p:nvSpPr>
        <p:spPr>
          <a:xfrm>
            <a:off x="6318612" y="2101291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ECB8122-6366-0B07-6335-BBA599542B7A}"/>
              </a:ext>
            </a:extLst>
          </p:cNvPr>
          <p:cNvSpPr/>
          <p:nvPr/>
        </p:nvSpPr>
        <p:spPr>
          <a:xfrm>
            <a:off x="6682070" y="2102457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AE44EED-5CEA-53CA-E620-5057D6C8D170}"/>
              </a:ext>
            </a:extLst>
          </p:cNvPr>
          <p:cNvSpPr/>
          <p:nvPr/>
        </p:nvSpPr>
        <p:spPr>
          <a:xfrm>
            <a:off x="5217073" y="2097611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4EC119B-215F-CFA7-8F69-9C075877AB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6" name="[BenMoshe, ICDT 2011]">
            <a:extLst>
              <a:ext uri="{FF2B5EF4-FFF2-40B4-BE49-F238E27FC236}">
                <a16:creationId xmlns:a16="http://schemas.microsoft.com/office/drawing/2014/main" id="{CE70D237-2E78-8E75-6CCF-0DEB47B00B91}"/>
              </a:ext>
            </a:extLst>
          </p:cNvPr>
          <p:cNvSpPr txBox="1"/>
          <p:nvPr/>
        </p:nvSpPr>
        <p:spPr>
          <a:xfrm>
            <a:off x="4541243" y="6335750"/>
            <a:ext cx="3061092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>
              <a:lnSpc>
                <a:spcPct val="90000"/>
              </a:lnSpc>
              <a:defRPr sz="2200"/>
            </a:lvl1pPr>
          </a:lstStyle>
          <a:p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Wu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,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et.al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[VLDB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 20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21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49624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22" grpId="0"/>
      <p:bldP spid="24" grpId="0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65" grpId="0"/>
      <p:bldP spid="135" grpId="0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1" grpId="0" animBg="1"/>
      <p:bldP spid="1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4740-56C6-29BC-B4AB-AD1F68B9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Lookups in LIPP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BBFA03-9811-3525-C4F4-2B601A04F0A7}"/>
              </a:ext>
            </a:extLst>
          </p:cNvPr>
          <p:cNvSpPr/>
          <p:nvPr/>
        </p:nvSpPr>
        <p:spPr>
          <a:xfrm>
            <a:off x="4714239" y="1685282"/>
            <a:ext cx="2468880" cy="731520"/>
          </a:xfrm>
          <a:prstGeom prst="round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50ACF0-C2EB-20AB-4486-865655696683}"/>
              </a:ext>
            </a:extLst>
          </p:cNvPr>
          <p:cNvGrpSpPr/>
          <p:nvPr/>
        </p:nvGrpSpPr>
        <p:grpSpPr>
          <a:xfrm>
            <a:off x="5766951" y="1743267"/>
            <a:ext cx="363458" cy="307775"/>
            <a:chOff x="5075818" y="3092738"/>
            <a:chExt cx="363458" cy="307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BEE09C-53D7-E982-98A0-824DAB4751B5}"/>
                </a:ext>
              </a:extLst>
            </p:cNvPr>
            <p:cNvSpPr/>
            <p:nvPr/>
          </p:nvSpPr>
          <p:spPr>
            <a:xfrm>
              <a:off x="5075818" y="3136781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4A70B4-3A8E-CDE4-C08D-CB25E13C9283}"/>
                </a:ext>
              </a:extLst>
            </p:cNvPr>
            <p:cNvSpPr txBox="1"/>
            <p:nvPr/>
          </p:nvSpPr>
          <p:spPr>
            <a:xfrm>
              <a:off x="5134437" y="3092738"/>
              <a:ext cx="246219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guet Script" panose="020F0502020204030204" pitchFamily="34" charset="0"/>
                  <a:cs typeface="Baguet Script" panose="020F0502020204030204" pitchFamily="34" charset="0"/>
                  <a:sym typeface="Lucida Grande"/>
                </a:rPr>
                <a:t>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F67D9B-E61F-171B-A469-48ED57AEBF07}"/>
              </a:ext>
            </a:extLst>
          </p:cNvPr>
          <p:cNvGrpSpPr/>
          <p:nvPr/>
        </p:nvGrpSpPr>
        <p:grpSpPr>
          <a:xfrm>
            <a:off x="4862076" y="2103622"/>
            <a:ext cx="2180135" cy="188912"/>
            <a:chOff x="4862076" y="2103622"/>
            <a:chExt cx="2180135" cy="1889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B084C6-28BC-7E7B-DEAD-6721D2D48E16}"/>
                </a:ext>
              </a:extLst>
            </p:cNvPr>
            <p:cNvSpPr/>
            <p:nvPr/>
          </p:nvSpPr>
          <p:spPr>
            <a:xfrm>
              <a:off x="4862076" y="2103622"/>
              <a:ext cx="363458" cy="188912"/>
            </a:xfrm>
            <a:prstGeom prst="rect">
              <a:avLst/>
            </a:prstGeom>
            <a:pattFill prst="pct30">
              <a:fgClr>
                <a:schemeClr val="bg2"/>
              </a:fgClr>
              <a:bgClr>
                <a:schemeClr val="bg1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D185B4-3777-E0E8-779D-91F06ECB3E19}"/>
                </a:ext>
              </a:extLst>
            </p:cNvPr>
            <p:cNvSpPr/>
            <p:nvPr/>
          </p:nvSpPr>
          <p:spPr>
            <a:xfrm>
              <a:off x="5225534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1A30C6-4BF3-8803-C1BA-F83A01670CC9}"/>
                </a:ext>
              </a:extLst>
            </p:cNvPr>
            <p:cNvSpPr/>
            <p:nvPr/>
          </p:nvSpPr>
          <p:spPr>
            <a:xfrm>
              <a:off x="5590344" y="2103622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E9D555-E240-A9C5-8523-109CECE53C06}"/>
                </a:ext>
              </a:extLst>
            </p:cNvPr>
            <p:cNvSpPr/>
            <p:nvPr/>
          </p:nvSpPr>
          <p:spPr>
            <a:xfrm>
              <a:off x="5953802" y="2103622"/>
              <a:ext cx="363458" cy="188912"/>
            </a:xfrm>
            <a:prstGeom prst="rect">
              <a:avLst/>
            </a:prstGeom>
            <a:pattFill prst="pct30">
              <a:fgClr>
                <a:schemeClr val="bg2"/>
              </a:fgClr>
              <a:bgClr>
                <a:schemeClr val="bg1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3506E2-B29B-9BF7-7F44-B14B48E06D7E}"/>
                </a:ext>
              </a:extLst>
            </p:cNvPr>
            <p:cNvSpPr/>
            <p:nvPr/>
          </p:nvSpPr>
          <p:spPr>
            <a:xfrm>
              <a:off x="6678753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95E2CD-7809-3E10-7A5D-0E6381F602D4}"/>
                </a:ext>
              </a:extLst>
            </p:cNvPr>
            <p:cNvSpPr/>
            <p:nvPr/>
          </p:nvSpPr>
          <p:spPr>
            <a:xfrm>
              <a:off x="6315295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BB8264-4F27-89A3-4F37-24EC44DCDFD2}"/>
              </a:ext>
            </a:extLst>
          </p:cNvPr>
          <p:cNvSpPr txBox="1"/>
          <p:nvPr/>
        </p:nvSpPr>
        <p:spPr>
          <a:xfrm>
            <a:off x="8841601" y="1184560"/>
            <a:ext cx="3017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err="1"/>
              <a:t>Kernalized</a:t>
            </a:r>
            <a:r>
              <a:rPr lang="en-US" sz="1800" dirty="0"/>
              <a:t> linear model </a:t>
            </a:r>
            <a:r>
              <a:rPr lang="en-US" sz="1800" b="1" dirty="0">
                <a:latin typeface="Baguet Script" pitchFamily="2" charset="77"/>
              </a:rPr>
              <a:t>M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1" name="Graphic 20" descr="Right pointing backhand index with solid fill">
            <a:extLst>
              <a:ext uri="{FF2B5EF4-FFF2-40B4-BE49-F238E27FC236}">
                <a16:creationId xmlns:a16="http://schemas.microsoft.com/office/drawing/2014/main" id="{D4181F44-ACD3-BAB7-DBEA-E16A624FF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1197090"/>
            <a:ext cx="358188" cy="3581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CC2B13-E47D-91C0-095D-EF11EFB54178}"/>
              </a:ext>
            </a:extLst>
          </p:cNvPr>
          <p:cNvSpPr txBox="1"/>
          <p:nvPr/>
        </p:nvSpPr>
        <p:spPr>
          <a:xfrm>
            <a:off x="8841601" y="1734249"/>
            <a:ext cx="203196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Array of entries </a:t>
            </a:r>
            <a:r>
              <a:rPr lang="en-US" sz="2200" dirty="0" err="1"/>
              <a:t>ε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3" name="Graphic 22" descr="Right pointing backhand index with solid fill">
            <a:extLst>
              <a:ext uri="{FF2B5EF4-FFF2-40B4-BE49-F238E27FC236}">
                <a16:creationId xmlns:a16="http://schemas.microsoft.com/office/drawing/2014/main" id="{9DC7237C-2D24-7847-FF07-B5CE52A2F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1806946"/>
            <a:ext cx="358188" cy="3581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CE1614-3C04-B7D1-E7C1-7F4115ECD6D0}"/>
              </a:ext>
            </a:extLst>
          </p:cNvPr>
          <p:cNvSpPr txBox="1"/>
          <p:nvPr/>
        </p:nvSpPr>
        <p:spPr>
          <a:xfrm>
            <a:off x="8841601" y="2416802"/>
            <a:ext cx="27597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Bit vector of entry types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5" name="Graphic 24" descr="Right pointing backhand index with solid fill">
            <a:extLst>
              <a:ext uri="{FF2B5EF4-FFF2-40B4-BE49-F238E27FC236}">
                <a16:creationId xmlns:a16="http://schemas.microsoft.com/office/drawing/2014/main" id="{2F9AAE97-BD85-978A-0AC1-E4EAFA65C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2429332"/>
            <a:ext cx="358188" cy="3581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D19043C-661D-D2C2-EDCE-0B199F815388}"/>
              </a:ext>
            </a:extLst>
          </p:cNvPr>
          <p:cNvSpPr/>
          <p:nvPr/>
        </p:nvSpPr>
        <p:spPr>
          <a:xfrm>
            <a:off x="838200" y="3072849"/>
            <a:ext cx="363458" cy="188912"/>
          </a:xfrm>
          <a:prstGeom prst="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2907AD-DE0C-61FD-1348-2ACB4DE5EA92}"/>
              </a:ext>
            </a:extLst>
          </p:cNvPr>
          <p:cNvSpPr/>
          <p:nvPr/>
        </p:nvSpPr>
        <p:spPr>
          <a:xfrm>
            <a:off x="838200" y="3542331"/>
            <a:ext cx="363458" cy="188912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3D27EE-F323-B749-B2AE-F6C800E70129}"/>
              </a:ext>
            </a:extLst>
          </p:cNvPr>
          <p:cNvSpPr/>
          <p:nvPr/>
        </p:nvSpPr>
        <p:spPr>
          <a:xfrm>
            <a:off x="838200" y="2611612"/>
            <a:ext cx="363458" cy="188912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184198-6BED-EC42-E924-4E1F2CF754CD}"/>
              </a:ext>
            </a:extLst>
          </p:cNvPr>
          <p:cNvSpPr txBox="1"/>
          <p:nvPr/>
        </p:nvSpPr>
        <p:spPr>
          <a:xfrm>
            <a:off x="1341487" y="2513158"/>
            <a:ext cx="13298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null/empty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A70CD1-A9A2-7418-A565-CBE70917AB61}"/>
              </a:ext>
            </a:extLst>
          </p:cNvPr>
          <p:cNvSpPr txBox="1"/>
          <p:nvPr/>
        </p:nvSpPr>
        <p:spPr>
          <a:xfrm>
            <a:off x="1341487" y="2982640"/>
            <a:ext cx="5812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data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7339E9-26C2-5D8B-3D3B-4DBAA7ECF5E1}"/>
              </a:ext>
            </a:extLst>
          </p:cNvPr>
          <p:cNvSpPr txBox="1"/>
          <p:nvPr/>
        </p:nvSpPr>
        <p:spPr>
          <a:xfrm>
            <a:off x="1341487" y="3452122"/>
            <a:ext cx="6501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node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569910-66E6-858E-7326-C5F022C639E8}"/>
              </a:ext>
            </a:extLst>
          </p:cNvPr>
          <p:cNvSpPr txBox="1"/>
          <p:nvPr/>
        </p:nvSpPr>
        <p:spPr>
          <a:xfrm>
            <a:off x="1053267" y="2056168"/>
            <a:ext cx="9531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C00000"/>
                </a:solidFill>
              </a:rPr>
              <a:t>Legend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40F8679-1BFF-74C1-09E3-C2E80F5F1ED0}"/>
              </a:ext>
            </a:extLst>
          </p:cNvPr>
          <p:cNvGrpSpPr/>
          <p:nvPr/>
        </p:nvGrpSpPr>
        <p:grpSpPr>
          <a:xfrm>
            <a:off x="2699679" y="3261761"/>
            <a:ext cx="2011680" cy="731520"/>
            <a:chOff x="3862790" y="3090424"/>
            <a:chExt cx="2011680" cy="73152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E3A2268A-184A-74B4-71FD-77FFFE7EEC06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46A230E-84AB-E715-ABC5-EB44B057A9E2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46DC8C0-72A0-B6C1-5F42-E38852900A38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CB47E8-051D-9F5C-0B65-07DF5BA59584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DF04666-CEDA-561C-E1A0-CE1FBB9715B9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44AB2CC-854D-465D-451B-6D9A1A6D8097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566EA9-7E56-EEA8-2E5C-26CE7CE9B4BA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D1DBE01-5F16-5BE8-FDFD-79DF4F748633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8032FBC-4E17-CB5D-8214-B9B00C307E0E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D3864D5-9996-17FC-73C9-3AC568B8883A}"/>
              </a:ext>
            </a:extLst>
          </p:cNvPr>
          <p:cNvCxnSpPr>
            <a:stCxn id="8" idx="2"/>
            <a:endCxn id="33" idx="0"/>
          </p:cNvCxnSpPr>
          <p:nvPr/>
        </p:nvCxnSpPr>
        <p:spPr>
          <a:xfrm flipH="1">
            <a:off x="3705519" y="2292534"/>
            <a:ext cx="1701744" cy="9692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967D9B6-F59F-A097-5C7F-81143C152A2E}"/>
              </a:ext>
            </a:extLst>
          </p:cNvPr>
          <p:cNvCxnSpPr>
            <a:cxnSpLocks/>
            <a:stCxn id="11" idx="2"/>
            <a:endCxn id="100" idx="0"/>
          </p:cNvCxnSpPr>
          <p:nvPr/>
        </p:nvCxnSpPr>
        <p:spPr>
          <a:xfrm>
            <a:off x="6497024" y="2292534"/>
            <a:ext cx="234195" cy="9932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FC9A59-23F0-FA68-A20E-B69A4343353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860482" y="2292534"/>
            <a:ext cx="2099596" cy="8747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74DA19B-8016-FA51-B305-C7A31932564F}"/>
              </a:ext>
            </a:extLst>
          </p:cNvPr>
          <p:cNvSpPr txBox="1"/>
          <p:nvPr/>
        </p:nvSpPr>
        <p:spPr>
          <a:xfrm>
            <a:off x="8802975" y="3212165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A08D6F-2E62-6425-6573-20956BF9F619}"/>
              </a:ext>
            </a:extLst>
          </p:cNvPr>
          <p:cNvGrpSpPr/>
          <p:nvPr/>
        </p:nvGrpSpPr>
        <p:grpSpPr>
          <a:xfrm>
            <a:off x="1951814" y="4521928"/>
            <a:ext cx="914400" cy="731520"/>
            <a:chOff x="4764563" y="3055069"/>
            <a:chExt cx="914400" cy="731520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5BDACDB8-DA12-521E-DF29-20931712B7CD}"/>
                </a:ext>
              </a:extLst>
            </p:cNvPr>
            <p:cNvSpPr/>
            <p:nvPr/>
          </p:nvSpPr>
          <p:spPr>
            <a:xfrm>
              <a:off x="4764563" y="3055069"/>
              <a:ext cx="91440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751DAD3-A597-0126-688B-36396EADE84F}"/>
                </a:ext>
              </a:extLst>
            </p:cNvPr>
            <p:cNvGrpSpPr/>
            <p:nvPr/>
          </p:nvGrpSpPr>
          <p:grpSpPr>
            <a:xfrm>
              <a:off x="5040035" y="3148409"/>
              <a:ext cx="363458" cy="307775"/>
              <a:chOff x="5075818" y="3092738"/>
              <a:chExt cx="363458" cy="30777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6C319D5-4C78-DC7F-6592-68E9086E9C7E}"/>
                  </a:ext>
                </a:extLst>
              </p:cNvPr>
              <p:cNvSpPr/>
              <p:nvPr/>
            </p:nvSpPr>
            <p:spPr>
              <a:xfrm>
                <a:off x="5075818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2F91303-BF6F-1985-B2D0-1C83B76DB0D1}"/>
                  </a:ext>
                </a:extLst>
              </p:cNvPr>
              <p:cNvSpPr txBox="1"/>
              <p:nvPr/>
            </p:nvSpPr>
            <p:spPr>
              <a:xfrm>
                <a:off x="5134437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B8702EF-7CCC-7F49-B82B-48AEC177A0BE}"/>
                </a:ext>
              </a:extLst>
            </p:cNvPr>
            <p:cNvGrpSpPr/>
            <p:nvPr/>
          </p:nvGrpSpPr>
          <p:grpSpPr>
            <a:xfrm>
              <a:off x="4863428" y="3508764"/>
              <a:ext cx="726916" cy="188912"/>
              <a:chOff x="5590344" y="2103622"/>
              <a:chExt cx="726916" cy="188912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F56432A-ED59-AA31-3952-F4D50F970781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tx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F43F412-1E13-78EB-D174-C960D4CAE2A2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3F93B98-7E9E-FFCD-DFD3-784C12C907EB}"/>
              </a:ext>
            </a:extLst>
          </p:cNvPr>
          <p:cNvGrpSpPr/>
          <p:nvPr/>
        </p:nvGrpSpPr>
        <p:grpSpPr>
          <a:xfrm>
            <a:off x="7365951" y="4609863"/>
            <a:ext cx="914400" cy="731520"/>
            <a:chOff x="4764563" y="3055069"/>
            <a:chExt cx="914400" cy="731520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102707F-7DF2-4DE4-B82F-FF799AC16402}"/>
                </a:ext>
              </a:extLst>
            </p:cNvPr>
            <p:cNvSpPr/>
            <p:nvPr/>
          </p:nvSpPr>
          <p:spPr>
            <a:xfrm>
              <a:off x="4764563" y="3055069"/>
              <a:ext cx="91440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544EF0D-C02F-CE36-B555-5B883F4295B2}"/>
                </a:ext>
              </a:extLst>
            </p:cNvPr>
            <p:cNvGrpSpPr/>
            <p:nvPr/>
          </p:nvGrpSpPr>
          <p:grpSpPr>
            <a:xfrm>
              <a:off x="5040035" y="3148409"/>
              <a:ext cx="363458" cy="307775"/>
              <a:chOff x="5075818" y="3092738"/>
              <a:chExt cx="363458" cy="30777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09AD1A5-D7B2-06F7-5719-069C54EEDDAB}"/>
                  </a:ext>
                </a:extLst>
              </p:cNvPr>
              <p:cNvSpPr/>
              <p:nvPr/>
            </p:nvSpPr>
            <p:spPr>
              <a:xfrm>
                <a:off x="5075818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028D253-B6BB-BD44-CA71-7D20265661E0}"/>
                  </a:ext>
                </a:extLst>
              </p:cNvPr>
              <p:cNvSpPr txBox="1"/>
              <p:nvPr/>
            </p:nvSpPr>
            <p:spPr>
              <a:xfrm>
                <a:off x="5134437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7A4791E-4DBE-DDD7-7E6A-E0BCB4ADB1FB}"/>
                </a:ext>
              </a:extLst>
            </p:cNvPr>
            <p:cNvGrpSpPr/>
            <p:nvPr/>
          </p:nvGrpSpPr>
          <p:grpSpPr>
            <a:xfrm>
              <a:off x="4863428" y="3508764"/>
              <a:ext cx="726916" cy="188912"/>
              <a:chOff x="5590344" y="2103622"/>
              <a:chExt cx="726916" cy="188912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862FC19-CEC1-2422-8579-7D3585AC6F56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tx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6D96DE4-9D87-C6C4-0C46-7E1D09A7C26A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FBA6CB7-909F-1825-1037-BF0F4058AC58}"/>
              </a:ext>
            </a:extLst>
          </p:cNvPr>
          <p:cNvGrpSpPr/>
          <p:nvPr/>
        </p:nvGrpSpPr>
        <p:grpSpPr>
          <a:xfrm>
            <a:off x="5725379" y="3285736"/>
            <a:ext cx="2011680" cy="731520"/>
            <a:chOff x="3862790" y="3090424"/>
            <a:chExt cx="2011680" cy="731520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641C4DFF-B676-0313-EABD-1B2B0620339D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D3FDBAE-6D83-8BBC-FA16-8A992A4B18AF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CCBE254-C44D-DEF9-E71D-B83731F70738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71C90FD-A731-1B55-508E-5185828A6BC5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9AE0338-F5A1-32F2-66FA-34F0643E4BFA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1375FC0-26EA-9ABD-B8B2-4B15ACBE0D0A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DC4A27F-C0AE-0EBE-6B63-01B4F1D7C978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6DBFD98-FAE0-2B84-833C-3679BBB0291B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BFCFC41-0D6C-89C9-79A3-5B27426674D2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E876065-C111-7B4D-18FD-4C09D1F5A8B8}"/>
              </a:ext>
            </a:extLst>
          </p:cNvPr>
          <p:cNvGrpSpPr/>
          <p:nvPr/>
        </p:nvGrpSpPr>
        <p:grpSpPr>
          <a:xfrm>
            <a:off x="4819730" y="4645218"/>
            <a:ext cx="2011680" cy="731520"/>
            <a:chOff x="3862790" y="3090424"/>
            <a:chExt cx="2011680" cy="731520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468B35FA-3DE2-D2CC-837B-6B045891883B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B4FBD3E-CE49-D8A1-5192-45341836484D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4633BCF-0837-6547-F117-4A0D4CE40583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5AFFE97-12DB-985B-B813-60127D302DF4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83A0402-3031-D9E1-3965-701C68EF929F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C03912D-4066-702F-3514-680AF88261E0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62EB4CB-A2DD-CE38-D3F6-FDBF78C74BFA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D1F611D-0D97-3EA1-5290-86D86F73EC0B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FCCDEC3-D81D-968E-9659-7CEDA878D3AC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1C2070B-3DE8-8453-28EF-CD7CAEA869DC}"/>
              </a:ext>
            </a:extLst>
          </p:cNvPr>
          <p:cNvCxnSpPr>
            <a:cxnSpLocks/>
            <a:stCxn id="38" idx="2"/>
            <a:endCxn id="79" idx="0"/>
          </p:cNvCxnSpPr>
          <p:nvPr/>
        </p:nvCxnSpPr>
        <p:spPr>
          <a:xfrm flipH="1">
            <a:off x="2409014" y="3869013"/>
            <a:ext cx="744764" cy="6529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61E0BCA-09A1-B641-E865-225701D11066}"/>
              </a:ext>
            </a:extLst>
          </p:cNvPr>
          <p:cNvCxnSpPr>
            <a:cxnSpLocks/>
            <a:stCxn id="104" idx="2"/>
            <a:endCxn id="111" idx="0"/>
          </p:cNvCxnSpPr>
          <p:nvPr/>
        </p:nvCxnSpPr>
        <p:spPr>
          <a:xfrm flipH="1">
            <a:off x="5825570" y="3892988"/>
            <a:ext cx="717366" cy="7522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024B6CE5-F782-A3A5-2274-622D6F673FBD}"/>
              </a:ext>
            </a:extLst>
          </p:cNvPr>
          <p:cNvCxnSpPr>
            <a:cxnSpLocks/>
            <a:stCxn id="105" idx="2"/>
            <a:endCxn id="91" idx="0"/>
          </p:cNvCxnSpPr>
          <p:nvPr/>
        </p:nvCxnSpPr>
        <p:spPr>
          <a:xfrm>
            <a:off x="6907746" y="3892988"/>
            <a:ext cx="915405" cy="716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49658E5-2A2A-26B7-71E5-906308B9A10A}"/>
              </a:ext>
            </a:extLst>
          </p:cNvPr>
          <p:cNvCxnSpPr>
            <a:cxnSpLocks/>
            <a:stCxn id="117" idx="2"/>
          </p:cNvCxnSpPr>
          <p:nvPr/>
        </p:nvCxnSpPr>
        <p:spPr>
          <a:xfrm>
            <a:off x="6365555" y="5252470"/>
            <a:ext cx="49993" cy="6274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E337B250-1099-02D6-2A6A-5CB2BA7D697B}"/>
              </a:ext>
            </a:extLst>
          </p:cNvPr>
          <p:cNvCxnSpPr>
            <a:cxnSpLocks/>
            <a:stCxn id="114" idx="2"/>
          </p:cNvCxnSpPr>
          <p:nvPr/>
        </p:nvCxnSpPr>
        <p:spPr>
          <a:xfrm flipH="1">
            <a:off x="5141200" y="5252470"/>
            <a:ext cx="132629" cy="6274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32FDD7C8-6C1B-E1AC-A0CC-5F0FF45EE2BB}"/>
              </a:ext>
            </a:extLst>
          </p:cNvPr>
          <p:cNvSpPr txBox="1"/>
          <p:nvPr/>
        </p:nvSpPr>
        <p:spPr>
          <a:xfrm>
            <a:off x="5523747" y="5494997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D728F-5099-7D31-B26B-711CA27C5E86}"/>
              </a:ext>
            </a:extLst>
          </p:cNvPr>
          <p:cNvSpPr txBox="1"/>
          <p:nvPr/>
        </p:nvSpPr>
        <p:spPr>
          <a:xfrm>
            <a:off x="5597363" y="979260"/>
            <a:ext cx="677427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key </a:t>
            </a:r>
            <a:r>
              <a:rPr lang="en-US" sz="2200" b="1" dirty="0">
                <a:solidFill>
                  <a:schemeClr val="accent1"/>
                </a:solidFill>
                <a:latin typeface="Baguet Script" pitchFamily="2" charset="77"/>
              </a:rPr>
              <a:t>k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FCD403-2E00-CC41-7223-3B3634C6D69B}"/>
              </a:ext>
            </a:extLst>
          </p:cNvPr>
          <p:cNvCxnSpPr>
            <a:stCxn id="14" idx="2"/>
            <a:endCxn id="3" idx="0"/>
          </p:cNvCxnSpPr>
          <p:nvPr/>
        </p:nvCxnSpPr>
        <p:spPr>
          <a:xfrm>
            <a:off x="5936077" y="1410145"/>
            <a:ext cx="12602" cy="275137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67E127C-2587-E5E7-F53B-A054EC8D480B}"/>
              </a:ext>
            </a:extLst>
          </p:cNvPr>
          <p:cNvSpPr/>
          <p:nvPr/>
        </p:nvSpPr>
        <p:spPr>
          <a:xfrm>
            <a:off x="6315295" y="2103622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CD2A0A-DC51-F1A1-FE67-81483C486B0E}"/>
              </a:ext>
            </a:extLst>
          </p:cNvPr>
          <p:cNvCxnSpPr>
            <a:cxnSpLocks/>
            <a:stCxn id="18" idx="2"/>
            <a:endCxn id="100" idx="0"/>
          </p:cNvCxnSpPr>
          <p:nvPr/>
        </p:nvCxnSpPr>
        <p:spPr>
          <a:xfrm>
            <a:off x="6497024" y="2292534"/>
            <a:ext cx="234195" cy="99320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6FB2F98-37F7-FA43-7654-41311F16D9C6}"/>
              </a:ext>
            </a:extLst>
          </p:cNvPr>
          <p:cNvSpPr/>
          <p:nvPr/>
        </p:nvSpPr>
        <p:spPr>
          <a:xfrm>
            <a:off x="6736093" y="3695107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FB9D036-8C9C-48B0-C1C6-E33119166A6B}"/>
              </a:ext>
            </a:extLst>
          </p:cNvPr>
          <p:cNvCxnSpPr>
            <a:cxnSpLocks/>
            <a:stCxn id="42" idx="2"/>
            <a:endCxn id="91" idx="0"/>
          </p:cNvCxnSpPr>
          <p:nvPr/>
        </p:nvCxnSpPr>
        <p:spPr>
          <a:xfrm>
            <a:off x="6917822" y="3884019"/>
            <a:ext cx="905329" cy="725844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BA6CFE-817F-FD6C-DC88-959AA268FC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26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Indexes in Databases</a:t>
            </a:r>
          </a:p>
        </p:txBody>
      </p:sp>
      <p:sp>
        <p:nvSpPr>
          <p:cNvPr id="152" name="Straight Connector 13"/>
          <p:cNvSpPr/>
          <p:nvPr/>
        </p:nvSpPr>
        <p:spPr>
          <a:xfrm flipH="1">
            <a:off x="5486955" y="2052855"/>
            <a:ext cx="1" cy="3128182"/>
          </a:xfrm>
          <a:prstGeom prst="line">
            <a:avLst/>
          </a:prstGeom>
          <a:ln w="63500">
            <a:solidFill>
              <a:srgbClr val="505046"/>
            </a:solidFill>
            <a:miter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53" name="Organization"/>
          <p:cNvSpPr/>
          <p:nvPr/>
        </p:nvSpPr>
        <p:spPr>
          <a:xfrm>
            <a:off x="659805" y="2052855"/>
            <a:ext cx="1639015" cy="1408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74" y="0"/>
                </a:moveTo>
                <a:cubicBezTo>
                  <a:pt x="7706" y="0"/>
                  <a:pt x="7487" y="255"/>
                  <a:pt x="7487" y="566"/>
                </a:cubicBezTo>
                <a:lnTo>
                  <a:pt x="7487" y="3615"/>
                </a:lnTo>
                <a:cubicBezTo>
                  <a:pt x="7487" y="3926"/>
                  <a:pt x="7706" y="4181"/>
                  <a:pt x="7974" y="4181"/>
                </a:cubicBezTo>
                <a:lnTo>
                  <a:pt x="10530" y="4181"/>
                </a:lnTo>
                <a:lnTo>
                  <a:pt x="10530" y="7322"/>
                </a:lnTo>
                <a:lnTo>
                  <a:pt x="3210" y="7322"/>
                </a:lnTo>
                <a:cubicBezTo>
                  <a:pt x="3102" y="7322"/>
                  <a:pt x="3015" y="7425"/>
                  <a:pt x="3015" y="7550"/>
                </a:cubicBezTo>
                <a:lnTo>
                  <a:pt x="3015" y="10705"/>
                </a:lnTo>
                <a:lnTo>
                  <a:pt x="974" y="10705"/>
                </a:lnTo>
                <a:cubicBezTo>
                  <a:pt x="706" y="10705"/>
                  <a:pt x="487" y="10960"/>
                  <a:pt x="487" y="11271"/>
                </a:cubicBezTo>
                <a:lnTo>
                  <a:pt x="487" y="13737"/>
                </a:lnTo>
                <a:cubicBezTo>
                  <a:pt x="487" y="14049"/>
                  <a:pt x="706" y="14304"/>
                  <a:pt x="974" y="14304"/>
                </a:cubicBezTo>
                <a:lnTo>
                  <a:pt x="3015" y="14304"/>
                </a:lnTo>
                <a:lnTo>
                  <a:pt x="3015" y="17244"/>
                </a:lnTo>
                <a:lnTo>
                  <a:pt x="1350" y="17244"/>
                </a:lnTo>
                <a:cubicBezTo>
                  <a:pt x="1243" y="17244"/>
                  <a:pt x="1156" y="17345"/>
                  <a:pt x="1156" y="17470"/>
                </a:cubicBezTo>
                <a:lnTo>
                  <a:pt x="1156" y="19454"/>
                </a:lnTo>
                <a:lnTo>
                  <a:pt x="274" y="19454"/>
                </a:lnTo>
                <a:cubicBezTo>
                  <a:pt x="124" y="19454"/>
                  <a:pt x="0" y="19598"/>
                  <a:pt x="0" y="19773"/>
                </a:cubicBezTo>
                <a:lnTo>
                  <a:pt x="0" y="21281"/>
                </a:lnTo>
                <a:cubicBezTo>
                  <a:pt x="0" y="21456"/>
                  <a:pt x="124" y="21600"/>
                  <a:pt x="274" y="21600"/>
                </a:cubicBezTo>
                <a:lnTo>
                  <a:pt x="2579" y="21600"/>
                </a:lnTo>
                <a:cubicBezTo>
                  <a:pt x="2729" y="21600"/>
                  <a:pt x="2853" y="21456"/>
                  <a:pt x="2853" y="21281"/>
                </a:cubicBezTo>
                <a:lnTo>
                  <a:pt x="2853" y="19773"/>
                </a:lnTo>
                <a:cubicBezTo>
                  <a:pt x="2853" y="19599"/>
                  <a:pt x="2729" y="19454"/>
                  <a:pt x="2579" y="19454"/>
                </a:cubicBezTo>
                <a:lnTo>
                  <a:pt x="1697" y="19454"/>
                </a:lnTo>
                <a:lnTo>
                  <a:pt x="1697" y="18111"/>
                </a:lnTo>
                <a:cubicBezTo>
                  <a:pt x="1697" y="17987"/>
                  <a:pt x="1784" y="17885"/>
                  <a:pt x="1891" y="17885"/>
                </a:cubicBezTo>
                <a:lnTo>
                  <a:pt x="4629" y="17885"/>
                </a:lnTo>
                <a:cubicBezTo>
                  <a:pt x="4736" y="17885"/>
                  <a:pt x="4824" y="17987"/>
                  <a:pt x="4824" y="18111"/>
                </a:cubicBezTo>
                <a:lnTo>
                  <a:pt x="4824" y="19454"/>
                </a:lnTo>
                <a:lnTo>
                  <a:pt x="3941" y="19454"/>
                </a:lnTo>
                <a:cubicBezTo>
                  <a:pt x="3791" y="19454"/>
                  <a:pt x="3668" y="19598"/>
                  <a:pt x="3668" y="19773"/>
                </a:cubicBezTo>
                <a:lnTo>
                  <a:pt x="3668" y="21281"/>
                </a:lnTo>
                <a:cubicBezTo>
                  <a:pt x="3668" y="21456"/>
                  <a:pt x="3791" y="21600"/>
                  <a:pt x="3941" y="21600"/>
                </a:cubicBezTo>
                <a:lnTo>
                  <a:pt x="6247" y="21600"/>
                </a:lnTo>
                <a:cubicBezTo>
                  <a:pt x="6397" y="21600"/>
                  <a:pt x="6519" y="21456"/>
                  <a:pt x="6519" y="21281"/>
                </a:cubicBezTo>
                <a:lnTo>
                  <a:pt x="6519" y="19773"/>
                </a:lnTo>
                <a:cubicBezTo>
                  <a:pt x="6519" y="19599"/>
                  <a:pt x="6397" y="19454"/>
                  <a:pt x="6247" y="19454"/>
                </a:cubicBezTo>
                <a:lnTo>
                  <a:pt x="5365" y="19454"/>
                </a:lnTo>
                <a:lnTo>
                  <a:pt x="5365" y="17470"/>
                </a:lnTo>
                <a:cubicBezTo>
                  <a:pt x="5365" y="17345"/>
                  <a:pt x="5277" y="17244"/>
                  <a:pt x="5170" y="17244"/>
                </a:cubicBezTo>
                <a:lnTo>
                  <a:pt x="3556" y="17244"/>
                </a:lnTo>
                <a:lnTo>
                  <a:pt x="3556" y="14304"/>
                </a:lnTo>
                <a:lnTo>
                  <a:pt x="5549" y="14304"/>
                </a:lnTo>
                <a:cubicBezTo>
                  <a:pt x="5816" y="14304"/>
                  <a:pt x="6035" y="14049"/>
                  <a:pt x="6035" y="13737"/>
                </a:cubicBezTo>
                <a:lnTo>
                  <a:pt x="6035" y="11271"/>
                </a:lnTo>
                <a:cubicBezTo>
                  <a:pt x="6035" y="10960"/>
                  <a:pt x="5816" y="10705"/>
                  <a:pt x="5549" y="10705"/>
                </a:cubicBezTo>
                <a:lnTo>
                  <a:pt x="3556" y="10705"/>
                </a:lnTo>
                <a:lnTo>
                  <a:pt x="3556" y="8179"/>
                </a:lnTo>
                <a:cubicBezTo>
                  <a:pt x="3556" y="8055"/>
                  <a:pt x="3643" y="7951"/>
                  <a:pt x="3750" y="7951"/>
                </a:cubicBezTo>
                <a:lnTo>
                  <a:pt x="10530" y="7951"/>
                </a:lnTo>
                <a:lnTo>
                  <a:pt x="10530" y="10705"/>
                </a:lnTo>
                <a:lnTo>
                  <a:pt x="8513" y="10705"/>
                </a:lnTo>
                <a:cubicBezTo>
                  <a:pt x="8246" y="10705"/>
                  <a:pt x="8026" y="10960"/>
                  <a:pt x="8026" y="11271"/>
                </a:cubicBezTo>
                <a:lnTo>
                  <a:pt x="8026" y="13737"/>
                </a:lnTo>
                <a:cubicBezTo>
                  <a:pt x="8026" y="14049"/>
                  <a:pt x="8246" y="14304"/>
                  <a:pt x="8513" y="14304"/>
                </a:cubicBezTo>
                <a:lnTo>
                  <a:pt x="10530" y="14304"/>
                </a:lnTo>
                <a:lnTo>
                  <a:pt x="10530" y="17244"/>
                </a:lnTo>
                <a:lnTo>
                  <a:pt x="8890" y="17244"/>
                </a:lnTo>
                <a:cubicBezTo>
                  <a:pt x="8783" y="17244"/>
                  <a:pt x="8696" y="17345"/>
                  <a:pt x="8696" y="17470"/>
                </a:cubicBezTo>
                <a:lnTo>
                  <a:pt x="8696" y="19454"/>
                </a:lnTo>
                <a:lnTo>
                  <a:pt x="7790" y="19454"/>
                </a:lnTo>
                <a:cubicBezTo>
                  <a:pt x="7640" y="19454"/>
                  <a:pt x="7516" y="19598"/>
                  <a:pt x="7516" y="19773"/>
                </a:cubicBezTo>
                <a:lnTo>
                  <a:pt x="7516" y="21281"/>
                </a:lnTo>
                <a:cubicBezTo>
                  <a:pt x="7516" y="21456"/>
                  <a:pt x="7640" y="21600"/>
                  <a:pt x="7790" y="21600"/>
                </a:cubicBezTo>
                <a:lnTo>
                  <a:pt x="10095" y="21600"/>
                </a:lnTo>
                <a:cubicBezTo>
                  <a:pt x="10245" y="21600"/>
                  <a:pt x="10367" y="21456"/>
                  <a:pt x="10367" y="21281"/>
                </a:cubicBezTo>
                <a:lnTo>
                  <a:pt x="10367" y="19773"/>
                </a:lnTo>
                <a:cubicBezTo>
                  <a:pt x="10367" y="19599"/>
                  <a:pt x="10245" y="19454"/>
                  <a:pt x="10095" y="19454"/>
                </a:cubicBezTo>
                <a:lnTo>
                  <a:pt x="9237" y="19454"/>
                </a:lnTo>
                <a:lnTo>
                  <a:pt x="9237" y="18111"/>
                </a:lnTo>
                <a:cubicBezTo>
                  <a:pt x="9237" y="17987"/>
                  <a:pt x="9324" y="17885"/>
                  <a:pt x="9431" y="17885"/>
                </a:cubicBezTo>
                <a:lnTo>
                  <a:pt x="12169" y="17885"/>
                </a:lnTo>
                <a:cubicBezTo>
                  <a:pt x="12276" y="17885"/>
                  <a:pt x="12363" y="17987"/>
                  <a:pt x="12363" y="18111"/>
                </a:cubicBezTo>
                <a:lnTo>
                  <a:pt x="12363" y="19454"/>
                </a:lnTo>
                <a:lnTo>
                  <a:pt x="11505" y="19454"/>
                </a:lnTo>
                <a:cubicBezTo>
                  <a:pt x="11355" y="19454"/>
                  <a:pt x="11233" y="19599"/>
                  <a:pt x="11233" y="19773"/>
                </a:cubicBezTo>
                <a:lnTo>
                  <a:pt x="11233" y="21281"/>
                </a:lnTo>
                <a:cubicBezTo>
                  <a:pt x="11233" y="21456"/>
                  <a:pt x="11355" y="21600"/>
                  <a:pt x="11505" y="21600"/>
                </a:cubicBezTo>
                <a:lnTo>
                  <a:pt x="13810" y="21600"/>
                </a:lnTo>
                <a:cubicBezTo>
                  <a:pt x="13960" y="21600"/>
                  <a:pt x="14084" y="21456"/>
                  <a:pt x="14084" y="21281"/>
                </a:cubicBezTo>
                <a:lnTo>
                  <a:pt x="14084" y="19773"/>
                </a:lnTo>
                <a:cubicBezTo>
                  <a:pt x="14084" y="19599"/>
                  <a:pt x="13960" y="19454"/>
                  <a:pt x="13810" y="19454"/>
                </a:cubicBezTo>
                <a:lnTo>
                  <a:pt x="12904" y="19454"/>
                </a:lnTo>
                <a:lnTo>
                  <a:pt x="12904" y="17470"/>
                </a:lnTo>
                <a:cubicBezTo>
                  <a:pt x="12904" y="17345"/>
                  <a:pt x="12817" y="17244"/>
                  <a:pt x="12710" y="17244"/>
                </a:cubicBezTo>
                <a:lnTo>
                  <a:pt x="11070" y="17244"/>
                </a:lnTo>
                <a:lnTo>
                  <a:pt x="11070" y="14304"/>
                </a:lnTo>
                <a:lnTo>
                  <a:pt x="13087" y="14304"/>
                </a:lnTo>
                <a:cubicBezTo>
                  <a:pt x="13354" y="14304"/>
                  <a:pt x="13574" y="14049"/>
                  <a:pt x="13574" y="13737"/>
                </a:cubicBezTo>
                <a:lnTo>
                  <a:pt x="13574" y="11271"/>
                </a:lnTo>
                <a:cubicBezTo>
                  <a:pt x="13574" y="10960"/>
                  <a:pt x="13354" y="10705"/>
                  <a:pt x="13087" y="10705"/>
                </a:cubicBezTo>
                <a:lnTo>
                  <a:pt x="11070" y="10705"/>
                </a:lnTo>
                <a:lnTo>
                  <a:pt x="11070" y="7951"/>
                </a:lnTo>
                <a:lnTo>
                  <a:pt x="17850" y="7951"/>
                </a:lnTo>
                <a:cubicBezTo>
                  <a:pt x="17957" y="7951"/>
                  <a:pt x="18044" y="8055"/>
                  <a:pt x="18044" y="8179"/>
                </a:cubicBezTo>
                <a:lnTo>
                  <a:pt x="18044" y="10705"/>
                </a:lnTo>
                <a:lnTo>
                  <a:pt x="16051" y="10705"/>
                </a:lnTo>
                <a:cubicBezTo>
                  <a:pt x="15784" y="10705"/>
                  <a:pt x="15565" y="10960"/>
                  <a:pt x="15565" y="11271"/>
                </a:cubicBezTo>
                <a:lnTo>
                  <a:pt x="15565" y="13737"/>
                </a:lnTo>
                <a:cubicBezTo>
                  <a:pt x="15565" y="14049"/>
                  <a:pt x="15784" y="14304"/>
                  <a:pt x="16051" y="14304"/>
                </a:cubicBezTo>
                <a:lnTo>
                  <a:pt x="18044" y="14304"/>
                </a:lnTo>
                <a:lnTo>
                  <a:pt x="18044" y="17244"/>
                </a:lnTo>
                <a:lnTo>
                  <a:pt x="16430" y="17244"/>
                </a:lnTo>
                <a:cubicBezTo>
                  <a:pt x="16323" y="17244"/>
                  <a:pt x="16235" y="17345"/>
                  <a:pt x="16235" y="17470"/>
                </a:cubicBezTo>
                <a:lnTo>
                  <a:pt x="16235" y="19454"/>
                </a:lnTo>
                <a:lnTo>
                  <a:pt x="15353" y="19454"/>
                </a:lnTo>
                <a:cubicBezTo>
                  <a:pt x="15203" y="19454"/>
                  <a:pt x="15079" y="19599"/>
                  <a:pt x="15079" y="19773"/>
                </a:cubicBezTo>
                <a:lnTo>
                  <a:pt x="15079" y="21281"/>
                </a:lnTo>
                <a:cubicBezTo>
                  <a:pt x="15079" y="21456"/>
                  <a:pt x="15203" y="21600"/>
                  <a:pt x="15353" y="21600"/>
                </a:cubicBezTo>
                <a:lnTo>
                  <a:pt x="17659" y="21600"/>
                </a:lnTo>
                <a:cubicBezTo>
                  <a:pt x="17809" y="21600"/>
                  <a:pt x="17931" y="21456"/>
                  <a:pt x="17931" y="21281"/>
                </a:cubicBezTo>
                <a:lnTo>
                  <a:pt x="17931" y="19773"/>
                </a:lnTo>
                <a:cubicBezTo>
                  <a:pt x="17931" y="19599"/>
                  <a:pt x="17809" y="19454"/>
                  <a:pt x="17659" y="19454"/>
                </a:cubicBezTo>
                <a:lnTo>
                  <a:pt x="16776" y="19454"/>
                </a:lnTo>
                <a:lnTo>
                  <a:pt x="16776" y="18111"/>
                </a:lnTo>
                <a:cubicBezTo>
                  <a:pt x="16776" y="17987"/>
                  <a:pt x="16864" y="17885"/>
                  <a:pt x="16971" y="17885"/>
                </a:cubicBezTo>
                <a:lnTo>
                  <a:pt x="19709" y="17885"/>
                </a:lnTo>
                <a:cubicBezTo>
                  <a:pt x="19816" y="17885"/>
                  <a:pt x="19903" y="17987"/>
                  <a:pt x="19903" y="18111"/>
                </a:cubicBezTo>
                <a:lnTo>
                  <a:pt x="19903" y="19454"/>
                </a:lnTo>
                <a:lnTo>
                  <a:pt x="19021" y="19454"/>
                </a:lnTo>
                <a:cubicBezTo>
                  <a:pt x="18871" y="19454"/>
                  <a:pt x="18747" y="19599"/>
                  <a:pt x="18747" y="19773"/>
                </a:cubicBezTo>
                <a:lnTo>
                  <a:pt x="18747" y="21281"/>
                </a:lnTo>
                <a:cubicBezTo>
                  <a:pt x="18747" y="21456"/>
                  <a:pt x="18871" y="21600"/>
                  <a:pt x="19021" y="21600"/>
                </a:cubicBezTo>
                <a:lnTo>
                  <a:pt x="21326" y="21600"/>
                </a:lnTo>
                <a:cubicBezTo>
                  <a:pt x="21476" y="21600"/>
                  <a:pt x="21600" y="21456"/>
                  <a:pt x="21600" y="21281"/>
                </a:cubicBezTo>
                <a:lnTo>
                  <a:pt x="21600" y="19773"/>
                </a:lnTo>
                <a:cubicBezTo>
                  <a:pt x="21600" y="19599"/>
                  <a:pt x="21476" y="19454"/>
                  <a:pt x="21326" y="19454"/>
                </a:cubicBezTo>
                <a:lnTo>
                  <a:pt x="20444" y="19454"/>
                </a:lnTo>
                <a:lnTo>
                  <a:pt x="20444" y="17470"/>
                </a:lnTo>
                <a:cubicBezTo>
                  <a:pt x="20444" y="17345"/>
                  <a:pt x="20357" y="17244"/>
                  <a:pt x="20250" y="17244"/>
                </a:cubicBezTo>
                <a:lnTo>
                  <a:pt x="18585" y="17244"/>
                </a:lnTo>
                <a:lnTo>
                  <a:pt x="18585" y="14304"/>
                </a:lnTo>
                <a:lnTo>
                  <a:pt x="20626" y="14304"/>
                </a:lnTo>
                <a:cubicBezTo>
                  <a:pt x="20894" y="14304"/>
                  <a:pt x="21113" y="14049"/>
                  <a:pt x="21113" y="13737"/>
                </a:cubicBezTo>
                <a:lnTo>
                  <a:pt x="21113" y="11271"/>
                </a:lnTo>
                <a:cubicBezTo>
                  <a:pt x="21113" y="10960"/>
                  <a:pt x="20894" y="10705"/>
                  <a:pt x="20626" y="10705"/>
                </a:cubicBezTo>
                <a:lnTo>
                  <a:pt x="18585" y="10705"/>
                </a:lnTo>
                <a:lnTo>
                  <a:pt x="18585" y="7550"/>
                </a:lnTo>
                <a:cubicBezTo>
                  <a:pt x="18585" y="7425"/>
                  <a:pt x="18498" y="7322"/>
                  <a:pt x="18390" y="7322"/>
                </a:cubicBezTo>
                <a:lnTo>
                  <a:pt x="11070" y="7322"/>
                </a:lnTo>
                <a:lnTo>
                  <a:pt x="11070" y="4181"/>
                </a:lnTo>
                <a:lnTo>
                  <a:pt x="13626" y="4181"/>
                </a:lnTo>
                <a:cubicBezTo>
                  <a:pt x="13894" y="4181"/>
                  <a:pt x="14113" y="3926"/>
                  <a:pt x="14113" y="3615"/>
                </a:cubicBezTo>
                <a:lnTo>
                  <a:pt x="14113" y="566"/>
                </a:lnTo>
                <a:cubicBezTo>
                  <a:pt x="14113" y="255"/>
                  <a:pt x="13894" y="0"/>
                  <a:pt x="13626" y="0"/>
                </a:cubicBezTo>
                <a:lnTo>
                  <a:pt x="10800" y="0"/>
                </a:lnTo>
                <a:lnTo>
                  <a:pt x="7974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54" name="TextBox 9"/>
          <p:cNvSpPr txBox="1"/>
          <p:nvPr/>
        </p:nvSpPr>
        <p:spPr>
          <a:xfrm>
            <a:off x="779924" y="3823573"/>
            <a:ext cx="139877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/>
            </a:pPr>
            <a:r>
              <a:rPr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organize</a:t>
            </a:r>
          </a:p>
          <a:p>
            <a:pPr>
              <a:defRPr sz="2600"/>
            </a:pPr>
            <a:r>
              <a:rPr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data</a:t>
            </a:r>
          </a:p>
        </p:txBody>
      </p:sp>
      <p:pic>
        <p:nvPicPr>
          <p:cNvPr id="155" name="Graphic 4" descr="Graphic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405" y="1873744"/>
            <a:ext cx="1944274" cy="172824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Box 9"/>
          <p:cNvSpPr txBox="1"/>
          <p:nvPr/>
        </p:nvSpPr>
        <p:spPr>
          <a:xfrm>
            <a:off x="3068747" y="3832644"/>
            <a:ext cx="140358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/>
            </a:pPr>
            <a:r>
              <a:rPr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efficient </a:t>
            </a:r>
          </a:p>
          <a:p>
            <a:pPr>
              <a:defRPr sz="2600"/>
            </a:pPr>
            <a:r>
              <a:rPr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queries</a:t>
            </a:r>
          </a:p>
        </p:txBody>
      </p:sp>
      <p:sp>
        <p:nvSpPr>
          <p:cNvPr id="161" name="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36B1D-1D56-1D2C-10D7-0F5D74911BD6}"/>
              </a:ext>
            </a:extLst>
          </p:cNvPr>
          <p:cNvSpPr/>
          <p:nvPr/>
        </p:nvSpPr>
        <p:spPr>
          <a:xfrm>
            <a:off x="1599537" y="5373943"/>
            <a:ext cx="8992925" cy="987502"/>
          </a:xfrm>
          <a:prstGeom prst="roundRect">
            <a:avLst/>
          </a:prstGeom>
          <a:solidFill>
            <a:schemeClr val="bg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The process of inducing </a:t>
            </a:r>
            <a:r>
              <a:rPr lang="en-US" sz="2600" b="1" i="1" dirty="0" err="1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sortedness</a:t>
            </a:r>
            <a:r>
              <a:rPr lang="en-US" sz="2600" b="1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to an otherwise unsorted data collection</a:t>
            </a:r>
          </a:p>
        </p:txBody>
      </p:sp>
      <p:pic>
        <p:nvPicPr>
          <p:cNvPr id="3" name="scrambled-mod.pdf" descr="scrambled-mod.pdf">
            <a:extLst>
              <a:ext uri="{FF2B5EF4-FFF2-40B4-BE49-F238E27FC236}">
                <a16:creationId xmlns:a16="http://schemas.microsoft.com/office/drawing/2014/main" id="{B218F3FC-5C9C-C51D-90C2-F9CDCF2A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702" y="1910521"/>
            <a:ext cx="2832570" cy="192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0-noise_10-lp_mod.pdf" descr="0-noise_10-lp_mod.pdf">
            <a:extLst>
              <a:ext uri="{FF2B5EF4-FFF2-40B4-BE49-F238E27FC236}">
                <a16:creationId xmlns:a16="http://schemas.microsoft.com/office/drawing/2014/main" id="{72E4CB6F-48A5-4896-DB83-D965B4DA9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351" y="1873744"/>
            <a:ext cx="2555738" cy="188836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2BADBA7-211F-1419-08E6-0C740F5B85EB}"/>
              </a:ext>
            </a:extLst>
          </p:cNvPr>
          <p:cNvSpPr/>
          <p:nvPr/>
        </p:nvSpPr>
        <p:spPr>
          <a:xfrm>
            <a:off x="8520145" y="2714971"/>
            <a:ext cx="802333" cy="31315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7EB2394-0622-4187-2629-257AE758EFB2}"/>
              </a:ext>
            </a:extLst>
          </p:cNvPr>
          <p:cNvSpPr txBox="1"/>
          <p:nvPr/>
        </p:nvSpPr>
        <p:spPr>
          <a:xfrm>
            <a:off x="6169413" y="3898188"/>
            <a:ext cx="201914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/>
            </a:pPr>
            <a:r>
              <a:rPr lang="en-US"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unstructured</a:t>
            </a:r>
          </a:p>
          <a:p>
            <a:pPr>
              <a:defRPr sz="2600"/>
            </a:pPr>
            <a:r>
              <a:rPr lang="en-US"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data</a:t>
            </a:r>
            <a:endParaRPr sz="24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72B59D58-ACD6-B5BB-EC3E-03BCC1D6AC36}"/>
              </a:ext>
            </a:extLst>
          </p:cNvPr>
          <p:cNvSpPr txBox="1"/>
          <p:nvPr/>
        </p:nvSpPr>
        <p:spPr>
          <a:xfrm>
            <a:off x="9848408" y="3898187"/>
            <a:ext cx="163762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/>
            </a:pPr>
            <a:r>
              <a:rPr lang="en-US"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structured</a:t>
            </a:r>
          </a:p>
          <a:p>
            <a:pPr>
              <a:defRPr sz="2600"/>
            </a:pPr>
            <a:r>
              <a:rPr lang="en-US"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data</a:t>
            </a:r>
            <a:endParaRPr sz="24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 animBg="1"/>
      <p:bldP spid="154" grpId="0" animBg="1"/>
      <p:bldP spid="160" grpId="0" animBg="1"/>
      <p:bldP spid="2" grpId="0" animBg="1"/>
      <p:bldP spid="5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4740-56C6-29BC-B4AB-AD1F68B9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Insertions in LIPP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BBFA03-9811-3525-C4F4-2B601A04F0A7}"/>
              </a:ext>
            </a:extLst>
          </p:cNvPr>
          <p:cNvSpPr/>
          <p:nvPr/>
        </p:nvSpPr>
        <p:spPr>
          <a:xfrm>
            <a:off x="4714239" y="1685282"/>
            <a:ext cx="2468880" cy="731520"/>
          </a:xfrm>
          <a:prstGeom prst="round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50ACF0-C2EB-20AB-4486-865655696683}"/>
              </a:ext>
            </a:extLst>
          </p:cNvPr>
          <p:cNvGrpSpPr/>
          <p:nvPr/>
        </p:nvGrpSpPr>
        <p:grpSpPr>
          <a:xfrm>
            <a:off x="5766951" y="1743267"/>
            <a:ext cx="363458" cy="307775"/>
            <a:chOff x="5075818" y="3092738"/>
            <a:chExt cx="363458" cy="307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BEE09C-53D7-E982-98A0-824DAB4751B5}"/>
                </a:ext>
              </a:extLst>
            </p:cNvPr>
            <p:cNvSpPr/>
            <p:nvPr/>
          </p:nvSpPr>
          <p:spPr>
            <a:xfrm>
              <a:off x="5075818" y="3136781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4A70B4-3A8E-CDE4-C08D-CB25E13C9283}"/>
                </a:ext>
              </a:extLst>
            </p:cNvPr>
            <p:cNvSpPr txBox="1"/>
            <p:nvPr/>
          </p:nvSpPr>
          <p:spPr>
            <a:xfrm>
              <a:off x="5134437" y="3092738"/>
              <a:ext cx="246219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guet Script" panose="020F0502020204030204" pitchFamily="34" charset="0"/>
                  <a:cs typeface="Baguet Script" panose="020F0502020204030204" pitchFamily="34" charset="0"/>
                  <a:sym typeface="Lucida Grande"/>
                </a:rPr>
                <a:t>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F67D9B-E61F-171B-A469-48ED57AEBF07}"/>
              </a:ext>
            </a:extLst>
          </p:cNvPr>
          <p:cNvGrpSpPr/>
          <p:nvPr/>
        </p:nvGrpSpPr>
        <p:grpSpPr>
          <a:xfrm>
            <a:off x="4862076" y="2103622"/>
            <a:ext cx="2180135" cy="188912"/>
            <a:chOff x="4862076" y="2103622"/>
            <a:chExt cx="2180135" cy="1889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B084C6-28BC-7E7B-DEAD-6721D2D48E16}"/>
                </a:ext>
              </a:extLst>
            </p:cNvPr>
            <p:cNvSpPr/>
            <p:nvPr/>
          </p:nvSpPr>
          <p:spPr>
            <a:xfrm>
              <a:off x="4862076" y="2103622"/>
              <a:ext cx="363458" cy="188912"/>
            </a:xfrm>
            <a:prstGeom prst="rect">
              <a:avLst/>
            </a:prstGeom>
            <a:pattFill prst="pct30">
              <a:fgClr>
                <a:schemeClr val="bg2"/>
              </a:fgClr>
              <a:bgClr>
                <a:schemeClr val="bg1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D185B4-3777-E0E8-779D-91F06ECB3E19}"/>
                </a:ext>
              </a:extLst>
            </p:cNvPr>
            <p:cNvSpPr/>
            <p:nvPr/>
          </p:nvSpPr>
          <p:spPr>
            <a:xfrm>
              <a:off x="5225534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1A30C6-4BF3-8803-C1BA-F83A01670CC9}"/>
                </a:ext>
              </a:extLst>
            </p:cNvPr>
            <p:cNvSpPr/>
            <p:nvPr/>
          </p:nvSpPr>
          <p:spPr>
            <a:xfrm>
              <a:off x="5590344" y="2103622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E9D555-E240-A9C5-8523-109CECE53C06}"/>
                </a:ext>
              </a:extLst>
            </p:cNvPr>
            <p:cNvSpPr/>
            <p:nvPr/>
          </p:nvSpPr>
          <p:spPr>
            <a:xfrm>
              <a:off x="5953802" y="2103622"/>
              <a:ext cx="363458" cy="188912"/>
            </a:xfrm>
            <a:prstGeom prst="rect">
              <a:avLst/>
            </a:prstGeom>
            <a:pattFill prst="pct30">
              <a:fgClr>
                <a:schemeClr val="bg2"/>
              </a:fgClr>
              <a:bgClr>
                <a:schemeClr val="bg1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3506E2-B29B-9BF7-7F44-B14B48E06D7E}"/>
                </a:ext>
              </a:extLst>
            </p:cNvPr>
            <p:cNvSpPr/>
            <p:nvPr/>
          </p:nvSpPr>
          <p:spPr>
            <a:xfrm>
              <a:off x="6678753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95E2CD-7809-3E10-7A5D-0E6381F602D4}"/>
                </a:ext>
              </a:extLst>
            </p:cNvPr>
            <p:cNvSpPr/>
            <p:nvPr/>
          </p:nvSpPr>
          <p:spPr>
            <a:xfrm>
              <a:off x="6315295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BB8264-4F27-89A3-4F37-24EC44DCDFD2}"/>
              </a:ext>
            </a:extLst>
          </p:cNvPr>
          <p:cNvSpPr txBox="1"/>
          <p:nvPr/>
        </p:nvSpPr>
        <p:spPr>
          <a:xfrm>
            <a:off x="8841601" y="1184560"/>
            <a:ext cx="3017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err="1"/>
              <a:t>Kernalized</a:t>
            </a:r>
            <a:r>
              <a:rPr lang="en-US" sz="1800" dirty="0"/>
              <a:t> linear model </a:t>
            </a:r>
            <a:r>
              <a:rPr lang="en-US" sz="1800" b="1" dirty="0">
                <a:latin typeface="Baguet Script" pitchFamily="2" charset="77"/>
              </a:rPr>
              <a:t>M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1" name="Graphic 20" descr="Right pointing backhand index with solid fill">
            <a:extLst>
              <a:ext uri="{FF2B5EF4-FFF2-40B4-BE49-F238E27FC236}">
                <a16:creationId xmlns:a16="http://schemas.microsoft.com/office/drawing/2014/main" id="{D4181F44-ACD3-BAB7-DBEA-E16A624FF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1197090"/>
            <a:ext cx="358188" cy="3581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CC2B13-E47D-91C0-095D-EF11EFB54178}"/>
              </a:ext>
            </a:extLst>
          </p:cNvPr>
          <p:cNvSpPr txBox="1"/>
          <p:nvPr/>
        </p:nvSpPr>
        <p:spPr>
          <a:xfrm>
            <a:off x="8841601" y="1734249"/>
            <a:ext cx="203196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Array of entries </a:t>
            </a:r>
            <a:r>
              <a:rPr lang="en-US" sz="2200" dirty="0" err="1"/>
              <a:t>ε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3" name="Graphic 22" descr="Right pointing backhand index with solid fill">
            <a:extLst>
              <a:ext uri="{FF2B5EF4-FFF2-40B4-BE49-F238E27FC236}">
                <a16:creationId xmlns:a16="http://schemas.microsoft.com/office/drawing/2014/main" id="{9DC7237C-2D24-7847-FF07-B5CE52A2F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1806946"/>
            <a:ext cx="358188" cy="3581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CE1614-3C04-B7D1-E7C1-7F4115ECD6D0}"/>
              </a:ext>
            </a:extLst>
          </p:cNvPr>
          <p:cNvSpPr txBox="1"/>
          <p:nvPr/>
        </p:nvSpPr>
        <p:spPr>
          <a:xfrm>
            <a:off x="8841601" y="2416802"/>
            <a:ext cx="27597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Bit vector of entry types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5" name="Graphic 24" descr="Right pointing backhand index with solid fill">
            <a:extLst>
              <a:ext uri="{FF2B5EF4-FFF2-40B4-BE49-F238E27FC236}">
                <a16:creationId xmlns:a16="http://schemas.microsoft.com/office/drawing/2014/main" id="{2F9AAE97-BD85-978A-0AC1-E4EAFA65C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2429332"/>
            <a:ext cx="358188" cy="3581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D19043C-661D-D2C2-EDCE-0B199F815388}"/>
              </a:ext>
            </a:extLst>
          </p:cNvPr>
          <p:cNvSpPr/>
          <p:nvPr/>
        </p:nvSpPr>
        <p:spPr>
          <a:xfrm>
            <a:off x="838200" y="3072849"/>
            <a:ext cx="363458" cy="188912"/>
          </a:xfrm>
          <a:prstGeom prst="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2907AD-DE0C-61FD-1348-2ACB4DE5EA92}"/>
              </a:ext>
            </a:extLst>
          </p:cNvPr>
          <p:cNvSpPr/>
          <p:nvPr/>
        </p:nvSpPr>
        <p:spPr>
          <a:xfrm>
            <a:off x="838200" y="3542331"/>
            <a:ext cx="363458" cy="188912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3D27EE-F323-B749-B2AE-F6C800E70129}"/>
              </a:ext>
            </a:extLst>
          </p:cNvPr>
          <p:cNvSpPr/>
          <p:nvPr/>
        </p:nvSpPr>
        <p:spPr>
          <a:xfrm>
            <a:off x="838200" y="2611612"/>
            <a:ext cx="363458" cy="188912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184198-6BED-EC42-E924-4E1F2CF754CD}"/>
              </a:ext>
            </a:extLst>
          </p:cNvPr>
          <p:cNvSpPr txBox="1"/>
          <p:nvPr/>
        </p:nvSpPr>
        <p:spPr>
          <a:xfrm>
            <a:off x="1341487" y="2513158"/>
            <a:ext cx="13298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null/empty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A70CD1-A9A2-7418-A565-CBE70917AB61}"/>
              </a:ext>
            </a:extLst>
          </p:cNvPr>
          <p:cNvSpPr txBox="1"/>
          <p:nvPr/>
        </p:nvSpPr>
        <p:spPr>
          <a:xfrm>
            <a:off x="1341487" y="2982640"/>
            <a:ext cx="5812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data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7339E9-26C2-5D8B-3D3B-4DBAA7ECF5E1}"/>
              </a:ext>
            </a:extLst>
          </p:cNvPr>
          <p:cNvSpPr txBox="1"/>
          <p:nvPr/>
        </p:nvSpPr>
        <p:spPr>
          <a:xfrm>
            <a:off x="1341487" y="3452122"/>
            <a:ext cx="6501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node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569910-66E6-858E-7326-C5F022C639E8}"/>
              </a:ext>
            </a:extLst>
          </p:cNvPr>
          <p:cNvSpPr txBox="1"/>
          <p:nvPr/>
        </p:nvSpPr>
        <p:spPr>
          <a:xfrm>
            <a:off x="1053267" y="2056168"/>
            <a:ext cx="9531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C00000"/>
                </a:solidFill>
              </a:rPr>
              <a:t>Legend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40F8679-1BFF-74C1-09E3-C2E80F5F1ED0}"/>
              </a:ext>
            </a:extLst>
          </p:cNvPr>
          <p:cNvGrpSpPr/>
          <p:nvPr/>
        </p:nvGrpSpPr>
        <p:grpSpPr>
          <a:xfrm>
            <a:off x="2699679" y="3261761"/>
            <a:ext cx="2011680" cy="731520"/>
            <a:chOff x="3862790" y="3090424"/>
            <a:chExt cx="2011680" cy="73152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E3A2268A-184A-74B4-71FD-77FFFE7EEC06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46A230E-84AB-E715-ABC5-EB44B057A9E2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46DC8C0-72A0-B6C1-5F42-E38852900A38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CB47E8-051D-9F5C-0B65-07DF5BA59584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DF04666-CEDA-561C-E1A0-CE1FBB9715B9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44AB2CC-854D-465D-451B-6D9A1A6D8097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566EA9-7E56-EEA8-2E5C-26CE7CE9B4BA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D1DBE01-5F16-5BE8-FDFD-79DF4F748633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8032FBC-4E17-CB5D-8214-B9B00C307E0E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D3864D5-9996-17FC-73C9-3AC568B8883A}"/>
              </a:ext>
            </a:extLst>
          </p:cNvPr>
          <p:cNvCxnSpPr>
            <a:stCxn id="8" idx="2"/>
            <a:endCxn id="33" idx="0"/>
          </p:cNvCxnSpPr>
          <p:nvPr/>
        </p:nvCxnSpPr>
        <p:spPr>
          <a:xfrm flipH="1">
            <a:off x="3705519" y="2292534"/>
            <a:ext cx="1701744" cy="9692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967D9B6-F59F-A097-5C7F-81143C152A2E}"/>
              </a:ext>
            </a:extLst>
          </p:cNvPr>
          <p:cNvCxnSpPr>
            <a:cxnSpLocks/>
            <a:stCxn id="11" idx="2"/>
            <a:endCxn id="100" idx="0"/>
          </p:cNvCxnSpPr>
          <p:nvPr/>
        </p:nvCxnSpPr>
        <p:spPr>
          <a:xfrm>
            <a:off x="6497024" y="2292534"/>
            <a:ext cx="234195" cy="9932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FC9A59-23F0-FA68-A20E-B69A4343353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860482" y="2292534"/>
            <a:ext cx="2099596" cy="8747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74DA19B-8016-FA51-B305-C7A31932564F}"/>
              </a:ext>
            </a:extLst>
          </p:cNvPr>
          <p:cNvSpPr txBox="1"/>
          <p:nvPr/>
        </p:nvSpPr>
        <p:spPr>
          <a:xfrm>
            <a:off x="8802975" y="3212165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A08D6F-2E62-6425-6573-20956BF9F619}"/>
              </a:ext>
            </a:extLst>
          </p:cNvPr>
          <p:cNvGrpSpPr/>
          <p:nvPr/>
        </p:nvGrpSpPr>
        <p:grpSpPr>
          <a:xfrm>
            <a:off x="1951814" y="4521928"/>
            <a:ext cx="914400" cy="731520"/>
            <a:chOff x="4764563" y="3055069"/>
            <a:chExt cx="914400" cy="731520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5BDACDB8-DA12-521E-DF29-20931712B7CD}"/>
                </a:ext>
              </a:extLst>
            </p:cNvPr>
            <p:cNvSpPr/>
            <p:nvPr/>
          </p:nvSpPr>
          <p:spPr>
            <a:xfrm>
              <a:off x="4764563" y="3055069"/>
              <a:ext cx="91440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751DAD3-A597-0126-688B-36396EADE84F}"/>
                </a:ext>
              </a:extLst>
            </p:cNvPr>
            <p:cNvGrpSpPr/>
            <p:nvPr/>
          </p:nvGrpSpPr>
          <p:grpSpPr>
            <a:xfrm>
              <a:off x="5040035" y="3148409"/>
              <a:ext cx="363458" cy="307775"/>
              <a:chOff x="5075818" y="3092738"/>
              <a:chExt cx="363458" cy="30777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6C319D5-4C78-DC7F-6592-68E9086E9C7E}"/>
                  </a:ext>
                </a:extLst>
              </p:cNvPr>
              <p:cNvSpPr/>
              <p:nvPr/>
            </p:nvSpPr>
            <p:spPr>
              <a:xfrm>
                <a:off x="5075818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2F91303-BF6F-1985-B2D0-1C83B76DB0D1}"/>
                  </a:ext>
                </a:extLst>
              </p:cNvPr>
              <p:cNvSpPr txBox="1"/>
              <p:nvPr/>
            </p:nvSpPr>
            <p:spPr>
              <a:xfrm>
                <a:off x="5134437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B8702EF-7CCC-7F49-B82B-48AEC177A0BE}"/>
                </a:ext>
              </a:extLst>
            </p:cNvPr>
            <p:cNvGrpSpPr/>
            <p:nvPr/>
          </p:nvGrpSpPr>
          <p:grpSpPr>
            <a:xfrm>
              <a:off x="4863428" y="3508764"/>
              <a:ext cx="726916" cy="188912"/>
              <a:chOff x="5590344" y="2103622"/>
              <a:chExt cx="726916" cy="188912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F56432A-ED59-AA31-3952-F4D50F970781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tx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F43F412-1E13-78EB-D174-C960D4CAE2A2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3F93B98-7E9E-FFCD-DFD3-784C12C907EB}"/>
              </a:ext>
            </a:extLst>
          </p:cNvPr>
          <p:cNvGrpSpPr/>
          <p:nvPr/>
        </p:nvGrpSpPr>
        <p:grpSpPr>
          <a:xfrm>
            <a:off x="7365951" y="4609863"/>
            <a:ext cx="914400" cy="731520"/>
            <a:chOff x="4764563" y="3055069"/>
            <a:chExt cx="914400" cy="731520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102707F-7DF2-4DE4-B82F-FF799AC16402}"/>
                </a:ext>
              </a:extLst>
            </p:cNvPr>
            <p:cNvSpPr/>
            <p:nvPr/>
          </p:nvSpPr>
          <p:spPr>
            <a:xfrm>
              <a:off x="4764563" y="3055069"/>
              <a:ext cx="91440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544EF0D-C02F-CE36-B555-5B883F4295B2}"/>
                </a:ext>
              </a:extLst>
            </p:cNvPr>
            <p:cNvGrpSpPr/>
            <p:nvPr/>
          </p:nvGrpSpPr>
          <p:grpSpPr>
            <a:xfrm>
              <a:off x="5040035" y="3148409"/>
              <a:ext cx="363458" cy="307775"/>
              <a:chOff x="5075818" y="3092738"/>
              <a:chExt cx="363458" cy="30777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09AD1A5-D7B2-06F7-5719-069C54EEDDAB}"/>
                  </a:ext>
                </a:extLst>
              </p:cNvPr>
              <p:cNvSpPr/>
              <p:nvPr/>
            </p:nvSpPr>
            <p:spPr>
              <a:xfrm>
                <a:off x="5075818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028D253-B6BB-BD44-CA71-7D20265661E0}"/>
                  </a:ext>
                </a:extLst>
              </p:cNvPr>
              <p:cNvSpPr txBox="1"/>
              <p:nvPr/>
            </p:nvSpPr>
            <p:spPr>
              <a:xfrm>
                <a:off x="5134437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7A4791E-4DBE-DDD7-7E6A-E0BCB4ADB1FB}"/>
                </a:ext>
              </a:extLst>
            </p:cNvPr>
            <p:cNvGrpSpPr/>
            <p:nvPr/>
          </p:nvGrpSpPr>
          <p:grpSpPr>
            <a:xfrm>
              <a:off x="4863428" y="3508764"/>
              <a:ext cx="726916" cy="188912"/>
              <a:chOff x="5590344" y="2103622"/>
              <a:chExt cx="726916" cy="188912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862FC19-CEC1-2422-8579-7D3585AC6F56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tx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6D96DE4-9D87-C6C4-0C46-7E1D09A7C26A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FBA6CB7-909F-1825-1037-BF0F4058AC58}"/>
              </a:ext>
            </a:extLst>
          </p:cNvPr>
          <p:cNvGrpSpPr/>
          <p:nvPr/>
        </p:nvGrpSpPr>
        <p:grpSpPr>
          <a:xfrm>
            <a:off x="5725379" y="3285736"/>
            <a:ext cx="2011680" cy="731520"/>
            <a:chOff x="3862790" y="3090424"/>
            <a:chExt cx="2011680" cy="731520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641C4DFF-B676-0313-EABD-1B2B0620339D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D3FDBAE-6D83-8BBC-FA16-8A992A4B18AF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CCBE254-C44D-DEF9-E71D-B83731F70738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71C90FD-A731-1B55-508E-5185828A6BC5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9AE0338-F5A1-32F2-66FA-34F0643E4BFA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1375FC0-26EA-9ABD-B8B2-4B15ACBE0D0A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DC4A27F-C0AE-0EBE-6B63-01B4F1D7C978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6DBFD98-FAE0-2B84-833C-3679BBB0291B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BFCFC41-0D6C-89C9-79A3-5B27426674D2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E876065-C111-7B4D-18FD-4C09D1F5A8B8}"/>
              </a:ext>
            </a:extLst>
          </p:cNvPr>
          <p:cNvGrpSpPr/>
          <p:nvPr/>
        </p:nvGrpSpPr>
        <p:grpSpPr>
          <a:xfrm>
            <a:off x="4819730" y="4645218"/>
            <a:ext cx="2011680" cy="731520"/>
            <a:chOff x="3862790" y="3090424"/>
            <a:chExt cx="2011680" cy="731520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468B35FA-3DE2-D2CC-837B-6B045891883B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B4FBD3E-CE49-D8A1-5192-45341836484D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4633BCF-0837-6547-F117-4A0D4CE40583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5AFFE97-12DB-985B-B813-60127D302DF4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83A0402-3031-D9E1-3965-701C68EF929F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C03912D-4066-702F-3514-680AF88261E0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62EB4CB-A2DD-CE38-D3F6-FDBF78C74BFA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D1F611D-0D97-3EA1-5290-86D86F73EC0B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FCCDEC3-D81D-968E-9659-7CEDA878D3AC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1C2070B-3DE8-8453-28EF-CD7CAEA869DC}"/>
              </a:ext>
            </a:extLst>
          </p:cNvPr>
          <p:cNvCxnSpPr>
            <a:cxnSpLocks/>
            <a:stCxn id="38" idx="2"/>
            <a:endCxn id="79" idx="0"/>
          </p:cNvCxnSpPr>
          <p:nvPr/>
        </p:nvCxnSpPr>
        <p:spPr>
          <a:xfrm flipH="1">
            <a:off x="2409014" y="3869013"/>
            <a:ext cx="744764" cy="6529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61E0BCA-09A1-B641-E865-225701D11066}"/>
              </a:ext>
            </a:extLst>
          </p:cNvPr>
          <p:cNvCxnSpPr>
            <a:cxnSpLocks/>
            <a:stCxn id="104" idx="2"/>
            <a:endCxn id="111" idx="0"/>
          </p:cNvCxnSpPr>
          <p:nvPr/>
        </p:nvCxnSpPr>
        <p:spPr>
          <a:xfrm flipH="1">
            <a:off x="5825570" y="3892988"/>
            <a:ext cx="717366" cy="7522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024B6CE5-F782-A3A5-2274-622D6F673FBD}"/>
              </a:ext>
            </a:extLst>
          </p:cNvPr>
          <p:cNvCxnSpPr>
            <a:cxnSpLocks/>
            <a:stCxn id="105" idx="2"/>
            <a:endCxn id="91" idx="0"/>
          </p:cNvCxnSpPr>
          <p:nvPr/>
        </p:nvCxnSpPr>
        <p:spPr>
          <a:xfrm>
            <a:off x="6907746" y="3892988"/>
            <a:ext cx="915405" cy="716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49658E5-2A2A-26B7-71E5-906308B9A10A}"/>
              </a:ext>
            </a:extLst>
          </p:cNvPr>
          <p:cNvCxnSpPr>
            <a:cxnSpLocks/>
            <a:stCxn id="117" idx="2"/>
          </p:cNvCxnSpPr>
          <p:nvPr/>
        </p:nvCxnSpPr>
        <p:spPr>
          <a:xfrm>
            <a:off x="6365555" y="5252470"/>
            <a:ext cx="49993" cy="6274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E337B250-1099-02D6-2A6A-5CB2BA7D697B}"/>
              </a:ext>
            </a:extLst>
          </p:cNvPr>
          <p:cNvCxnSpPr>
            <a:cxnSpLocks/>
            <a:stCxn id="114" idx="2"/>
          </p:cNvCxnSpPr>
          <p:nvPr/>
        </p:nvCxnSpPr>
        <p:spPr>
          <a:xfrm flipH="1">
            <a:off x="5141200" y="5252470"/>
            <a:ext cx="132629" cy="6274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32FDD7C8-6C1B-E1AC-A0CC-5F0FF45EE2BB}"/>
              </a:ext>
            </a:extLst>
          </p:cNvPr>
          <p:cNvSpPr txBox="1"/>
          <p:nvPr/>
        </p:nvSpPr>
        <p:spPr>
          <a:xfrm>
            <a:off x="5523747" y="5494997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D728F-5099-7D31-B26B-711CA27C5E86}"/>
              </a:ext>
            </a:extLst>
          </p:cNvPr>
          <p:cNvSpPr txBox="1"/>
          <p:nvPr/>
        </p:nvSpPr>
        <p:spPr>
          <a:xfrm>
            <a:off x="5264742" y="979260"/>
            <a:ext cx="1342673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800" dirty="0"/>
              <a:t>insert </a:t>
            </a:r>
            <a:r>
              <a:rPr lang="en-US" sz="2200" b="1" dirty="0">
                <a:solidFill>
                  <a:schemeClr val="accent1"/>
                </a:solidFill>
                <a:latin typeface="Baguet Script" pitchFamily="2" charset="77"/>
              </a:rPr>
              <a:t>(</a:t>
            </a:r>
            <a:r>
              <a:rPr lang="en-US" sz="2200" b="1" dirty="0" err="1">
                <a:solidFill>
                  <a:schemeClr val="accent1"/>
                </a:solidFill>
                <a:latin typeface="Baguet Script" pitchFamily="2" charset="77"/>
              </a:rPr>
              <a:t>k,v</a:t>
            </a:r>
            <a:r>
              <a:rPr lang="en-US" sz="2200" b="1" dirty="0">
                <a:solidFill>
                  <a:schemeClr val="accent1"/>
                </a:solidFill>
                <a:latin typeface="Baguet Script" pitchFamily="2" charset="77"/>
              </a:rPr>
              <a:t>)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FCD403-2E00-CC41-7223-3B3634C6D69B}"/>
              </a:ext>
            </a:extLst>
          </p:cNvPr>
          <p:cNvCxnSpPr>
            <a:stCxn id="14" idx="2"/>
            <a:endCxn id="3" idx="0"/>
          </p:cNvCxnSpPr>
          <p:nvPr/>
        </p:nvCxnSpPr>
        <p:spPr>
          <a:xfrm>
            <a:off x="5936079" y="1410145"/>
            <a:ext cx="12600" cy="275137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67E127C-2587-E5E7-F53B-A054EC8D480B}"/>
              </a:ext>
            </a:extLst>
          </p:cNvPr>
          <p:cNvSpPr/>
          <p:nvPr/>
        </p:nvSpPr>
        <p:spPr>
          <a:xfrm>
            <a:off x="5209471" y="2103622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CD2A0A-DC51-F1A1-FE67-81483C486B0E}"/>
              </a:ext>
            </a:extLst>
          </p:cNvPr>
          <p:cNvCxnSpPr>
            <a:cxnSpLocks/>
            <a:stCxn id="18" idx="2"/>
            <a:endCxn id="33" idx="0"/>
          </p:cNvCxnSpPr>
          <p:nvPr/>
        </p:nvCxnSpPr>
        <p:spPr>
          <a:xfrm flipH="1">
            <a:off x="3705519" y="2292534"/>
            <a:ext cx="1685681" cy="96922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6FB2F98-37F7-FA43-7654-41311F16D9C6}"/>
              </a:ext>
            </a:extLst>
          </p:cNvPr>
          <p:cNvSpPr/>
          <p:nvPr/>
        </p:nvSpPr>
        <p:spPr>
          <a:xfrm>
            <a:off x="3698965" y="3680101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561E58-D280-1777-54F8-E77A5177D5A2}"/>
              </a:ext>
            </a:extLst>
          </p:cNvPr>
          <p:cNvSpPr txBox="1"/>
          <p:nvPr/>
        </p:nvSpPr>
        <p:spPr>
          <a:xfrm>
            <a:off x="9270560" y="4320759"/>
            <a:ext cx="241828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model based insertions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BF15D-B826-E7E2-B747-6F3BB462F76A}"/>
              </a:ext>
            </a:extLst>
          </p:cNvPr>
          <p:cNvSpPr txBox="1"/>
          <p:nvPr/>
        </p:nvSpPr>
        <p:spPr>
          <a:xfrm>
            <a:off x="8960078" y="4201842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E011EAF-6861-714E-A695-95F0EFC67EA7}"/>
              </a:ext>
            </a:extLst>
          </p:cNvPr>
          <p:cNvSpPr/>
          <p:nvPr/>
        </p:nvSpPr>
        <p:spPr>
          <a:xfrm>
            <a:off x="3696313" y="3680101"/>
            <a:ext cx="363458" cy="188912"/>
          </a:xfrm>
          <a:prstGeom prst="rect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FC45CE6E-16AC-0270-69C4-4A21B0986C2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4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42" grpId="0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4740-56C6-29BC-B4AB-AD1F68B9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Insertions in LIPP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BBFA03-9811-3525-C4F4-2B601A04F0A7}"/>
              </a:ext>
            </a:extLst>
          </p:cNvPr>
          <p:cNvSpPr/>
          <p:nvPr/>
        </p:nvSpPr>
        <p:spPr>
          <a:xfrm>
            <a:off x="4714239" y="1685282"/>
            <a:ext cx="2468880" cy="731520"/>
          </a:xfrm>
          <a:prstGeom prst="round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50ACF0-C2EB-20AB-4486-865655696683}"/>
              </a:ext>
            </a:extLst>
          </p:cNvPr>
          <p:cNvGrpSpPr/>
          <p:nvPr/>
        </p:nvGrpSpPr>
        <p:grpSpPr>
          <a:xfrm>
            <a:off x="5766951" y="1743267"/>
            <a:ext cx="363458" cy="307775"/>
            <a:chOff x="5075818" y="3092738"/>
            <a:chExt cx="363458" cy="307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BEE09C-53D7-E982-98A0-824DAB4751B5}"/>
                </a:ext>
              </a:extLst>
            </p:cNvPr>
            <p:cNvSpPr/>
            <p:nvPr/>
          </p:nvSpPr>
          <p:spPr>
            <a:xfrm>
              <a:off x="5075818" y="3136781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4A70B4-3A8E-CDE4-C08D-CB25E13C9283}"/>
                </a:ext>
              </a:extLst>
            </p:cNvPr>
            <p:cNvSpPr txBox="1"/>
            <p:nvPr/>
          </p:nvSpPr>
          <p:spPr>
            <a:xfrm>
              <a:off x="5134437" y="3092738"/>
              <a:ext cx="246219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guet Script" panose="020F0502020204030204" pitchFamily="34" charset="0"/>
                  <a:cs typeface="Baguet Script" panose="020F0502020204030204" pitchFamily="34" charset="0"/>
                  <a:sym typeface="Lucida Grande"/>
                </a:rPr>
                <a:t>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F67D9B-E61F-171B-A469-48ED57AEBF07}"/>
              </a:ext>
            </a:extLst>
          </p:cNvPr>
          <p:cNvGrpSpPr/>
          <p:nvPr/>
        </p:nvGrpSpPr>
        <p:grpSpPr>
          <a:xfrm>
            <a:off x="4862076" y="2103622"/>
            <a:ext cx="2180135" cy="188912"/>
            <a:chOff x="4862076" y="2103622"/>
            <a:chExt cx="2180135" cy="1889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B084C6-28BC-7E7B-DEAD-6721D2D48E16}"/>
                </a:ext>
              </a:extLst>
            </p:cNvPr>
            <p:cNvSpPr/>
            <p:nvPr/>
          </p:nvSpPr>
          <p:spPr>
            <a:xfrm>
              <a:off x="4862076" y="2103622"/>
              <a:ext cx="363458" cy="188912"/>
            </a:xfrm>
            <a:prstGeom prst="rect">
              <a:avLst/>
            </a:prstGeom>
            <a:pattFill prst="pct30">
              <a:fgClr>
                <a:schemeClr val="bg2"/>
              </a:fgClr>
              <a:bgClr>
                <a:schemeClr val="bg1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D185B4-3777-E0E8-779D-91F06ECB3E19}"/>
                </a:ext>
              </a:extLst>
            </p:cNvPr>
            <p:cNvSpPr/>
            <p:nvPr/>
          </p:nvSpPr>
          <p:spPr>
            <a:xfrm>
              <a:off x="5225534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1A30C6-4BF3-8803-C1BA-F83A01670CC9}"/>
                </a:ext>
              </a:extLst>
            </p:cNvPr>
            <p:cNvSpPr/>
            <p:nvPr/>
          </p:nvSpPr>
          <p:spPr>
            <a:xfrm>
              <a:off x="5590344" y="2103622"/>
              <a:ext cx="363458" cy="188912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E9D555-E240-A9C5-8523-109CECE53C06}"/>
                </a:ext>
              </a:extLst>
            </p:cNvPr>
            <p:cNvSpPr/>
            <p:nvPr/>
          </p:nvSpPr>
          <p:spPr>
            <a:xfrm>
              <a:off x="5953802" y="2103622"/>
              <a:ext cx="363458" cy="188912"/>
            </a:xfrm>
            <a:prstGeom prst="rect">
              <a:avLst/>
            </a:prstGeom>
            <a:pattFill prst="pct30">
              <a:fgClr>
                <a:schemeClr val="bg2"/>
              </a:fgClr>
              <a:bgClr>
                <a:schemeClr val="bg1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3506E2-B29B-9BF7-7F44-B14B48E06D7E}"/>
                </a:ext>
              </a:extLst>
            </p:cNvPr>
            <p:cNvSpPr/>
            <p:nvPr/>
          </p:nvSpPr>
          <p:spPr>
            <a:xfrm>
              <a:off x="6678753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95E2CD-7809-3E10-7A5D-0E6381F602D4}"/>
                </a:ext>
              </a:extLst>
            </p:cNvPr>
            <p:cNvSpPr/>
            <p:nvPr/>
          </p:nvSpPr>
          <p:spPr>
            <a:xfrm>
              <a:off x="6315295" y="2103622"/>
              <a:ext cx="363458" cy="18891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BB8264-4F27-89A3-4F37-24EC44DCDFD2}"/>
              </a:ext>
            </a:extLst>
          </p:cNvPr>
          <p:cNvSpPr txBox="1"/>
          <p:nvPr/>
        </p:nvSpPr>
        <p:spPr>
          <a:xfrm>
            <a:off x="8841601" y="1184560"/>
            <a:ext cx="3017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err="1"/>
              <a:t>Kernalized</a:t>
            </a:r>
            <a:r>
              <a:rPr lang="en-US" sz="1800" dirty="0"/>
              <a:t> linear model </a:t>
            </a:r>
            <a:r>
              <a:rPr lang="en-US" sz="1800" b="1" dirty="0">
                <a:latin typeface="Baguet Script" pitchFamily="2" charset="77"/>
              </a:rPr>
              <a:t>M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1" name="Graphic 20" descr="Right pointing backhand index with solid fill">
            <a:extLst>
              <a:ext uri="{FF2B5EF4-FFF2-40B4-BE49-F238E27FC236}">
                <a16:creationId xmlns:a16="http://schemas.microsoft.com/office/drawing/2014/main" id="{D4181F44-ACD3-BAB7-DBEA-E16A624FF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1197090"/>
            <a:ext cx="358188" cy="3581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CC2B13-E47D-91C0-095D-EF11EFB54178}"/>
              </a:ext>
            </a:extLst>
          </p:cNvPr>
          <p:cNvSpPr txBox="1"/>
          <p:nvPr/>
        </p:nvSpPr>
        <p:spPr>
          <a:xfrm>
            <a:off x="8841601" y="1734249"/>
            <a:ext cx="203196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Array of entries </a:t>
            </a:r>
            <a:r>
              <a:rPr lang="en-US" sz="2200" dirty="0" err="1"/>
              <a:t>ε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3" name="Graphic 22" descr="Right pointing backhand index with solid fill">
            <a:extLst>
              <a:ext uri="{FF2B5EF4-FFF2-40B4-BE49-F238E27FC236}">
                <a16:creationId xmlns:a16="http://schemas.microsoft.com/office/drawing/2014/main" id="{9DC7237C-2D24-7847-FF07-B5CE52A2F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1806946"/>
            <a:ext cx="358188" cy="3581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CE1614-3C04-B7D1-E7C1-7F4115ECD6D0}"/>
              </a:ext>
            </a:extLst>
          </p:cNvPr>
          <p:cNvSpPr txBox="1"/>
          <p:nvPr/>
        </p:nvSpPr>
        <p:spPr>
          <a:xfrm>
            <a:off x="8841601" y="2416802"/>
            <a:ext cx="27597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Bit vector of entry types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pic>
        <p:nvPicPr>
          <p:cNvPr id="25" name="Graphic 24" descr="Right pointing backhand index with solid fill">
            <a:extLst>
              <a:ext uri="{FF2B5EF4-FFF2-40B4-BE49-F238E27FC236}">
                <a16:creationId xmlns:a16="http://schemas.microsoft.com/office/drawing/2014/main" id="{2F9AAE97-BD85-978A-0AC1-E4EAFA65C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413" y="2429332"/>
            <a:ext cx="358188" cy="3581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D19043C-661D-D2C2-EDCE-0B199F815388}"/>
              </a:ext>
            </a:extLst>
          </p:cNvPr>
          <p:cNvSpPr/>
          <p:nvPr/>
        </p:nvSpPr>
        <p:spPr>
          <a:xfrm>
            <a:off x="838200" y="3072849"/>
            <a:ext cx="363458" cy="188912"/>
          </a:xfrm>
          <a:prstGeom prst="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2907AD-DE0C-61FD-1348-2ACB4DE5EA92}"/>
              </a:ext>
            </a:extLst>
          </p:cNvPr>
          <p:cNvSpPr/>
          <p:nvPr/>
        </p:nvSpPr>
        <p:spPr>
          <a:xfrm>
            <a:off x="838200" y="3542331"/>
            <a:ext cx="363458" cy="188912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3D27EE-F323-B749-B2AE-F6C800E70129}"/>
              </a:ext>
            </a:extLst>
          </p:cNvPr>
          <p:cNvSpPr/>
          <p:nvPr/>
        </p:nvSpPr>
        <p:spPr>
          <a:xfrm>
            <a:off x="838200" y="2611612"/>
            <a:ext cx="363458" cy="188912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184198-6BED-EC42-E924-4E1F2CF754CD}"/>
              </a:ext>
            </a:extLst>
          </p:cNvPr>
          <p:cNvSpPr txBox="1"/>
          <p:nvPr/>
        </p:nvSpPr>
        <p:spPr>
          <a:xfrm>
            <a:off x="1341487" y="2513158"/>
            <a:ext cx="13298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null/empty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A70CD1-A9A2-7418-A565-CBE70917AB61}"/>
              </a:ext>
            </a:extLst>
          </p:cNvPr>
          <p:cNvSpPr txBox="1"/>
          <p:nvPr/>
        </p:nvSpPr>
        <p:spPr>
          <a:xfrm>
            <a:off x="1341487" y="2982640"/>
            <a:ext cx="5812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data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7339E9-26C2-5D8B-3D3B-4DBAA7ECF5E1}"/>
              </a:ext>
            </a:extLst>
          </p:cNvPr>
          <p:cNvSpPr txBox="1"/>
          <p:nvPr/>
        </p:nvSpPr>
        <p:spPr>
          <a:xfrm>
            <a:off x="1341487" y="3452122"/>
            <a:ext cx="6501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node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569910-66E6-858E-7326-C5F022C639E8}"/>
              </a:ext>
            </a:extLst>
          </p:cNvPr>
          <p:cNvSpPr txBox="1"/>
          <p:nvPr/>
        </p:nvSpPr>
        <p:spPr>
          <a:xfrm>
            <a:off x="1053267" y="2056168"/>
            <a:ext cx="9531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C00000"/>
                </a:solidFill>
              </a:rPr>
              <a:t>Legend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40F8679-1BFF-74C1-09E3-C2E80F5F1ED0}"/>
              </a:ext>
            </a:extLst>
          </p:cNvPr>
          <p:cNvGrpSpPr/>
          <p:nvPr/>
        </p:nvGrpSpPr>
        <p:grpSpPr>
          <a:xfrm>
            <a:off x="2699679" y="3261761"/>
            <a:ext cx="2011680" cy="731520"/>
            <a:chOff x="3862790" y="3090424"/>
            <a:chExt cx="2011680" cy="73152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E3A2268A-184A-74B4-71FD-77FFFE7EEC06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46A230E-84AB-E715-ABC5-EB44B057A9E2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46DC8C0-72A0-B6C1-5F42-E38852900A38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CB47E8-051D-9F5C-0B65-07DF5BA59584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DF04666-CEDA-561C-E1A0-CE1FBB9715B9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44AB2CC-854D-465D-451B-6D9A1A6D8097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566EA9-7E56-EEA8-2E5C-26CE7CE9B4BA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D1DBE01-5F16-5BE8-FDFD-79DF4F748633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8032FBC-4E17-CB5D-8214-B9B00C307E0E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D3864D5-9996-17FC-73C9-3AC568B8883A}"/>
              </a:ext>
            </a:extLst>
          </p:cNvPr>
          <p:cNvCxnSpPr>
            <a:stCxn id="8" idx="2"/>
            <a:endCxn id="33" idx="0"/>
          </p:cNvCxnSpPr>
          <p:nvPr/>
        </p:nvCxnSpPr>
        <p:spPr>
          <a:xfrm flipH="1">
            <a:off x="3705519" y="2292534"/>
            <a:ext cx="1701744" cy="9692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967D9B6-F59F-A097-5C7F-81143C152A2E}"/>
              </a:ext>
            </a:extLst>
          </p:cNvPr>
          <p:cNvCxnSpPr>
            <a:cxnSpLocks/>
            <a:stCxn id="11" idx="2"/>
            <a:endCxn id="100" idx="0"/>
          </p:cNvCxnSpPr>
          <p:nvPr/>
        </p:nvCxnSpPr>
        <p:spPr>
          <a:xfrm>
            <a:off x="6497024" y="2292534"/>
            <a:ext cx="234195" cy="9932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FC9A59-23F0-FA68-A20E-B69A4343353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860482" y="2292534"/>
            <a:ext cx="2099596" cy="8747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74DA19B-8016-FA51-B305-C7A31932564F}"/>
              </a:ext>
            </a:extLst>
          </p:cNvPr>
          <p:cNvSpPr txBox="1"/>
          <p:nvPr/>
        </p:nvSpPr>
        <p:spPr>
          <a:xfrm>
            <a:off x="8802975" y="3212165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A08D6F-2E62-6425-6573-20956BF9F619}"/>
              </a:ext>
            </a:extLst>
          </p:cNvPr>
          <p:cNvGrpSpPr/>
          <p:nvPr/>
        </p:nvGrpSpPr>
        <p:grpSpPr>
          <a:xfrm>
            <a:off x="1951814" y="4521928"/>
            <a:ext cx="914400" cy="731520"/>
            <a:chOff x="4764563" y="3055069"/>
            <a:chExt cx="914400" cy="731520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5BDACDB8-DA12-521E-DF29-20931712B7CD}"/>
                </a:ext>
              </a:extLst>
            </p:cNvPr>
            <p:cNvSpPr/>
            <p:nvPr/>
          </p:nvSpPr>
          <p:spPr>
            <a:xfrm>
              <a:off x="4764563" y="3055069"/>
              <a:ext cx="91440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751DAD3-A597-0126-688B-36396EADE84F}"/>
                </a:ext>
              </a:extLst>
            </p:cNvPr>
            <p:cNvGrpSpPr/>
            <p:nvPr/>
          </p:nvGrpSpPr>
          <p:grpSpPr>
            <a:xfrm>
              <a:off x="5040035" y="3148409"/>
              <a:ext cx="363458" cy="307775"/>
              <a:chOff x="5075818" y="3092738"/>
              <a:chExt cx="363458" cy="30777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6C319D5-4C78-DC7F-6592-68E9086E9C7E}"/>
                  </a:ext>
                </a:extLst>
              </p:cNvPr>
              <p:cNvSpPr/>
              <p:nvPr/>
            </p:nvSpPr>
            <p:spPr>
              <a:xfrm>
                <a:off x="5075818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2F91303-BF6F-1985-B2D0-1C83B76DB0D1}"/>
                  </a:ext>
                </a:extLst>
              </p:cNvPr>
              <p:cNvSpPr txBox="1"/>
              <p:nvPr/>
            </p:nvSpPr>
            <p:spPr>
              <a:xfrm>
                <a:off x="5134437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B8702EF-7CCC-7F49-B82B-48AEC177A0BE}"/>
                </a:ext>
              </a:extLst>
            </p:cNvPr>
            <p:cNvGrpSpPr/>
            <p:nvPr/>
          </p:nvGrpSpPr>
          <p:grpSpPr>
            <a:xfrm>
              <a:off x="4863428" y="3508764"/>
              <a:ext cx="726916" cy="188912"/>
              <a:chOff x="5590344" y="2103622"/>
              <a:chExt cx="726916" cy="188912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F56432A-ED59-AA31-3952-F4D50F970781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tx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F43F412-1E13-78EB-D174-C960D4CAE2A2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3F93B98-7E9E-FFCD-DFD3-784C12C907EB}"/>
              </a:ext>
            </a:extLst>
          </p:cNvPr>
          <p:cNvGrpSpPr/>
          <p:nvPr/>
        </p:nvGrpSpPr>
        <p:grpSpPr>
          <a:xfrm>
            <a:off x="7365951" y="4609863"/>
            <a:ext cx="914400" cy="731520"/>
            <a:chOff x="4764563" y="3055069"/>
            <a:chExt cx="914400" cy="731520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102707F-7DF2-4DE4-B82F-FF799AC16402}"/>
                </a:ext>
              </a:extLst>
            </p:cNvPr>
            <p:cNvSpPr/>
            <p:nvPr/>
          </p:nvSpPr>
          <p:spPr>
            <a:xfrm>
              <a:off x="4764563" y="3055069"/>
              <a:ext cx="91440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544EF0D-C02F-CE36-B555-5B883F4295B2}"/>
                </a:ext>
              </a:extLst>
            </p:cNvPr>
            <p:cNvGrpSpPr/>
            <p:nvPr/>
          </p:nvGrpSpPr>
          <p:grpSpPr>
            <a:xfrm>
              <a:off x="5040035" y="3148409"/>
              <a:ext cx="363458" cy="307775"/>
              <a:chOff x="5075818" y="3092738"/>
              <a:chExt cx="363458" cy="30777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09AD1A5-D7B2-06F7-5719-069C54EEDDAB}"/>
                  </a:ext>
                </a:extLst>
              </p:cNvPr>
              <p:cNvSpPr/>
              <p:nvPr/>
            </p:nvSpPr>
            <p:spPr>
              <a:xfrm>
                <a:off x="5075818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028D253-B6BB-BD44-CA71-7D20265661E0}"/>
                  </a:ext>
                </a:extLst>
              </p:cNvPr>
              <p:cNvSpPr txBox="1"/>
              <p:nvPr/>
            </p:nvSpPr>
            <p:spPr>
              <a:xfrm>
                <a:off x="5134437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7A4791E-4DBE-DDD7-7E6A-E0BCB4ADB1FB}"/>
                </a:ext>
              </a:extLst>
            </p:cNvPr>
            <p:cNvGrpSpPr/>
            <p:nvPr/>
          </p:nvGrpSpPr>
          <p:grpSpPr>
            <a:xfrm>
              <a:off x="4863428" y="3508764"/>
              <a:ext cx="726916" cy="188912"/>
              <a:chOff x="5590344" y="2103622"/>
              <a:chExt cx="726916" cy="188912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862FC19-CEC1-2422-8579-7D3585AC6F56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tx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6D96DE4-9D87-C6C4-0C46-7E1D09A7C26A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FBA6CB7-909F-1825-1037-BF0F4058AC58}"/>
              </a:ext>
            </a:extLst>
          </p:cNvPr>
          <p:cNvGrpSpPr/>
          <p:nvPr/>
        </p:nvGrpSpPr>
        <p:grpSpPr>
          <a:xfrm>
            <a:off x="5725379" y="3285736"/>
            <a:ext cx="2011680" cy="731520"/>
            <a:chOff x="3862790" y="3090424"/>
            <a:chExt cx="2011680" cy="731520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641C4DFF-B676-0313-EABD-1B2B0620339D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D3FDBAE-6D83-8BBC-FA16-8A992A4B18AF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CCBE254-C44D-DEF9-E71D-B83731F70738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71C90FD-A731-1B55-508E-5185828A6BC5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9AE0338-F5A1-32F2-66FA-34F0643E4BFA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1375FC0-26EA-9ABD-B8B2-4B15ACBE0D0A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DC4A27F-C0AE-0EBE-6B63-01B4F1D7C978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6DBFD98-FAE0-2B84-833C-3679BBB0291B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BFCFC41-0D6C-89C9-79A3-5B27426674D2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bg2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E876065-C111-7B4D-18FD-4C09D1F5A8B8}"/>
              </a:ext>
            </a:extLst>
          </p:cNvPr>
          <p:cNvGrpSpPr/>
          <p:nvPr/>
        </p:nvGrpSpPr>
        <p:grpSpPr>
          <a:xfrm>
            <a:off x="4819730" y="4645218"/>
            <a:ext cx="2011680" cy="731520"/>
            <a:chOff x="3862790" y="3090424"/>
            <a:chExt cx="2011680" cy="731520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468B35FA-3DE2-D2CC-837B-6B045891883B}"/>
                </a:ext>
              </a:extLst>
            </p:cNvPr>
            <p:cNvSpPr/>
            <p:nvPr/>
          </p:nvSpPr>
          <p:spPr>
            <a:xfrm>
              <a:off x="3862790" y="3090424"/>
              <a:ext cx="201168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B4FBD3E-CE49-D8A1-5192-45341836484D}"/>
                </a:ext>
              </a:extLst>
            </p:cNvPr>
            <p:cNvGrpSpPr/>
            <p:nvPr/>
          </p:nvGrpSpPr>
          <p:grpSpPr>
            <a:xfrm>
              <a:off x="4711878" y="3148409"/>
              <a:ext cx="363458" cy="307775"/>
              <a:chOff x="4747661" y="3092738"/>
              <a:chExt cx="363458" cy="307775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4633BCF-0837-6547-F117-4A0D4CE40583}"/>
                  </a:ext>
                </a:extLst>
              </p:cNvPr>
              <p:cNvSpPr/>
              <p:nvPr/>
            </p:nvSpPr>
            <p:spPr>
              <a:xfrm>
                <a:off x="4747661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5AFFE97-12DB-985B-B813-60127D302DF4}"/>
                  </a:ext>
                </a:extLst>
              </p:cNvPr>
              <p:cNvSpPr txBox="1"/>
              <p:nvPr/>
            </p:nvSpPr>
            <p:spPr>
              <a:xfrm>
                <a:off x="4806280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83A0402-3031-D9E1-3965-701C68EF929F}"/>
                </a:ext>
              </a:extLst>
            </p:cNvPr>
            <p:cNvGrpSpPr/>
            <p:nvPr/>
          </p:nvGrpSpPr>
          <p:grpSpPr>
            <a:xfrm>
              <a:off x="4135160" y="3508764"/>
              <a:ext cx="1455184" cy="188912"/>
              <a:chOff x="4862076" y="2103622"/>
              <a:chExt cx="1455184" cy="188912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C03912D-4066-702F-3514-680AF88261E0}"/>
                  </a:ext>
                </a:extLst>
              </p:cNvPr>
              <p:cNvSpPr/>
              <p:nvPr/>
            </p:nvSpPr>
            <p:spPr>
              <a:xfrm>
                <a:off x="4862076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62EB4CB-A2DD-CE38-D3F6-FDBF78C74BFA}"/>
                  </a:ext>
                </a:extLst>
              </p:cNvPr>
              <p:cNvSpPr/>
              <p:nvPr/>
            </p:nvSpPr>
            <p:spPr>
              <a:xfrm>
                <a:off x="5225534" y="2103622"/>
                <a:ext cx="363458" cy="188912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D1F611D-0D97-3EA1-5290-86D86F73EC0B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FCCDEC3-D81D-968E-9659-7CEDA878D3AC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1C2070B-3DE8-8453-28EF-CD7CAEA869DC}"/>
              </a:ext>
            </a:extLst>
          </p:cNvPr>
          <p:cNvCxnSpPr>
            <a:cxnSpLocks/>
            <a:stCxn id="38" idx="2"/>
            <a:endCxn id="79" idx="0"/>
          </p:cNvCxnSpPr>
          <p:nvPr/>
        </p:nvCxnSpPr>
        <p:spPr>
          <a:xfrm flipH="1">
            <a:off x="2409014" y="3869013"/>
            <a:ext cx="744764" cy="6529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61E0BCA-09A1-B641-E865-225701D11066}"/>
              </a:ext>
            </a:extLst>
          </p:cNvPr>
          <p:cNvCxnSpPr>
            <a:cxnSpLocks/>
            <a:stCxn id="104" idx="2"/>
            <a:endCxn id="111" idx="0"/>
          </p:cNvCxnSpPr>
          <p:nvPr/>
        </p:nvCxnSpPr>
        <p:spPr>
          <a:xfrm flipH="1">
            <a:off x="5825570" y="3892988"/>
            <a:ext cx="717366" cy="7522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024B6CE5-F782-A3A5-2274-622D6F673FBD}"/>
              </a:ext>
            </a:extLst>
          </p:cNvPr>
          <p:cNvCxnSpPr>
            <a:cxnSpLocks/>
            <a:stCxn id="105" idx="2"/>
            <a:endCxn id="91" idx="0"/>
          </p:cNvCxnSpPr>
          <p:nvPr/>
        </p:nvCxnSpPr>
        <p:spPr>
          <a:xfrm>
            <a:off x="6907746" y="3892988"/>
            <a:ext cx="915405" cy="716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49658E5-2A2A-26B7-71E5-906308B9A10A}"/>
              </a:ext>
            </a:extLst>
          </p:cNvPr>
          <p:cNvCxnSpPr>
            <a:cxnSpLocks/>
            <a:stCxn id="117" idx="2"/>
          </p:cNvCxnSpPr>
          <p:nvPr/>
        </p:nvCxnSpPr>
        <p:spPr>
          <a:xfrm>
            <a:off x="6365555" y="5252470"/>
            <a:ext cx="49993" cy="6274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E337B250-1099-02D6-2A6A-5CB2BA7D697B}"/>
              </a:ext>
            </a:extLst>
          </p:cNvPr>
          <p:cNvCxnSpPr>
            <a:cxnSpLocks/>
            <a:stCxn id="114" idx="2"/>
          </p:cNvCxnSpPr>
          <p:nvPr/>
        </p:nvCxnSpPr>
        <p:spPr>
          <a:xfrm flipH="1">
            <a:off x="5141200" y="5252470"/>
            <a:ext cx="132629" cy="6274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32FDD7C8-6C1B-E1AC-A0CC-5F0FF45EE2BB}"/>
              </a:ext>
            </a:extLst>
          </p:cNvPr>
          <p:cNvSpPr txBox="1"/>
          <p:nvPr/>
        </p:nvSpPr>
        <p:spPr>
          <a:xfrm>
            <a:off x="5523747" y="5494997"/>
            <a:ext cx="564813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D728F-5099-7D31-B26B-711CA27C5E86}"/>
              </a:ext>
            </a:extLst>
          </p:cNvPr>
          <p:cNvSpPr txBox="1"/>
          <p:nvPr/>
        </p:nvSpPr>
        <p:spPr>
          <a:xfrm>
            <a:off x="5264742" y="979260"/>
            <a:ext cx="1342673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800" dirty="0"/>
              <a:t>insert </a:t>
            </a:r>
            <a:r>
              <a:rPr lang="en-US" sz="2200" b="1" dirty="0">
                <a:solidFill>
                  <a:schemeClr val="accent1"/>
                </a:solidFill>
                <a:latin typeface="Baguet Script" pitchFamily="2" charset="77"/>
              </a:rPr>
              <a:t>(</a:t>
            </a:r>
            <a:r>
              <a:rPr lang="en-US" sz="2200" b="1" dirty="0" err="1">
                <a:solidFill>
                  <a:schemeClr val="accent1"/>
                </a:solidFill>
                <a:latin typeface="Baguet Script" pitchFamily="2" charset="77"/>
              </a:rPr>
              <a:t>k,v</a:t>
            </a:r>
            <a:r>
              <a:rPr lang="en-US" sz="2200" b="1" dirty="0">
                <a:solidFill>
                  <a:schemeClr val="accent1"/>
                </a:solidFill>
                <a:latin typeface="Baguet Script" pitchFamily="2" charset="77"/>
              </a:rPr>
              <a:t>)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Baguet Script" pitchFamily="2" charset="77"/>
              <a:sym typeface="Lucida Grande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FCD403-2E00-CC41-7223-3B3634C6D69B}"/>
              </a:ext>
            </a:extLst>
          </p:cNvPr>
          <p:cNvCxnSpPr>
            <a:stCxn id="14" idx="2"/>
            <a:endCxn id="3" idx="0"/>
          </p:cNvCxnSpPr>
          <p:nvPr/>
        </p:nvCxnSpPr>
        <p:spPr>
          <a:xfrm>
            <a:off x="5936079" y="1410145"/>
            <a:ext cx="12600" cy="275137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67E127C-2587-E5E7-F53B-A054EC8D480B}"/>
              </a:ext>
            </a:extLst>
          </p:cNvPr>
          <p:cNvSpPr/>
          <p:nvPr/>
        </p:nvSpPr>
        <p:spPr>
          <a:xfrm>
            <a:off x="5209471" y="2103622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CD2A0A-DC51-F1A1-FE67-81483C486B0E}"/>
              </a:ext>
            </a:extLst>
          </p:cNvPr>
          <p:cNvCxnSpPr>
            <a:cxnSpLocks/>
            <a:stCxn id="18" idx="2"/>
            <a:endCxn id="33" idx="0"/>
          </p:cNvCxnSpPr>
          <p:nvPr/>
        </p:nvCxnSpPr>
        <p:spPr>
          <a:xfrm flipH="1">
            <a:off x="3705519" y="2292534"/>
            <a:ext cx="1685681" cy="96922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6FB2F98-37F7-FA43-7654-41311F16D9C6}"/>
              </a:ext>
            </a:extLst>
          </p:cNvPr>
          <p:cNvSpPr/>
          <p:nvPr/>
        </p:nvSpPr>
        <p:spPr>
          <a:xfrm>
            <a:off x="3342061" y="3680101"/>
            <a:ext cx="363458" cy="18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561E58-D280-1777-54F8-E77A5177D5A2}"/>
              </a:ext>
            </a:extLst>
          </p:cNvPr>
          <p:cNvSpPr txBox="1"/>
          <p:nvPr/>
        </p:nvSpPr>
        <p:spPr>
          <a:xfrm>
            <a:off x="9270560" y="4320759"/>
            <a:ext cx="241828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model based insertions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BF15D-B826-E7E2-B747-6F3BB462F76A}"/>
              </a:ext>
            </a:extLst>
          </p:cNvPr>
          <p:cNvSpPr txBox="1"/>
          <p:nvPr/>
        </p:nvSpPr>
        <p:spPr>
          <a:xfrm>
            <a:off x="8960078" y="4201842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E011EAF-6861-714E-A695-95F0EFC67EA7}"/>
              </a:ext>
            </a:extLst>
          </p:cNvPr>
          <p:cNvSpPr/>
          <p:nvPr/>
        </p:nvSpPr>
        <p:spPr>
          <a:xfrm>
            <a:off x="3336859" y="3675648"/>
            <a:ext cx="363458" cy="18891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C81EEA-0ED5-6EE6-0D53-2E31AC5E4015}"/>
              </a:ext>
            </a:extLst>
          </p:cNvPr>
          <p:cNvSpPr txBox="1"/>
          <p:nvPr/>
        </p:nvSpPr>
        <p:spPr>
          <a:xfrm>
            <a:off x="9372936" y="4874755"/>
            <a:ext cx="221951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create smaller nodes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for conflicts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728298-CA30-3363-A251-C37EE7A4721A}"/>
              </a:ext>
            </a:extLst>
          </p:cNvPr>
          <p:cNvSpPr txBox="1"/>
          <p:nvPr/>
        </p:nvSpPr>
        <p:spPr>
          <a:xfrm>
            <a:off x="8963059" y="4755838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41B9A5E-C437-F478-09A8-AA4E9CF20A3C}"/>
              </a:ext>
            </a:extLst>
          </p:cNvPr>
          <p:cNvGrpSpPr/>
          <p:nvPr/>
        </p:nvGrpSpPr>
        <p:grpSpPr>
          <a:xfrm>
            <a:off x="3187684" y="4520950"/>
            <a:ext cx="914400" cy="731520"/>
            <a:chOff x="4764563" y="3055069"/>
            <a:chExt cx="914400" cy="731520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E0C2FF79-E6DB-E96B-D635-6327689596A7}"/>
                </a:ext>
              </a:extLst>
            </p:cNvPr>
            <p:cNvSpPr/>
            <p:nvPr/>
          </p:nvSpPr>
          <p:spPr>
            <a:xfrm>
              <a:off x="4764563" y="3055069"/>
              <a:ext cx="914400" cy="731520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FE7D9BC-D9F2-AC8C-163C-D1BD25B1D37D}"/>
                </a:ext>
              </a:extLst>
            </p:cNvPr>
            <p:cNvGrpSpPr/>
            <p:nvPr/>
          </p:nvGrpSpPr>
          <p:grpSpPr>
            <a:xfrm>
              <a:off x="5040035" y="3148409"/>
              <a:ext cx="363458" cy="307775"/>
              <a:chOff x="5075818" y="3092738"/>
              <a:chExt cx="363458" cy="30777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4F93F35-5DA7-D885-5E68-21240F602EC7}"/>
                  </a:ext>
                </a:extLst>
              </p:cNvPr>
              <p:cNvSpPr/>
              <p:nvPr/>
            </p:nvSpPr>
            <p:spPr>
              <a:xfrm>
                <a:off x="5075818" y="3136781"/>
                <a:ext cx="363458" cy="18891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5CC83C6-D414-2B95-35A8-9FF32E29EC7D}"/>
                  </a:ext>
                </a:extLst>
              </p:cNvPr>
              <p:cNvSpPr txBox="1"/>
              <p:nvPr/>
            </p:nvSpPr>
            <p:spPr>
              <a:xfrm>
                <a:off x="5134437" y="3092738"/>
                <a:ext cx="24621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Baguet Script" panose="020F0502020204030204" pitchFamily="34" charset="0"/>
                    <a:cs typeface="Baguet Script" panose="020F0502020204030204" pitchFamily="34" charset="0"/>
                    <a:sym typeface="Lucida Grande"/>
                  </a:rPr>
                  <a:t>M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92AC9E8-AA34-EA9A-CFDE-003048526AD9}"/>
                </a:ext>
              </a:extLst>
            </p:cNvPr>
            <p:cNvGrpSpPr/>
            <p:nvPr/>
          </p:nvGrpSpPr>
          <p:grpSpPr>
            <a:xfrm>
              <a:off x="4863428" y="3508764"/>
              <a:ext cx="726916" cy="188912"/>
              <a:chOff x="5590344" y="2103622"/>
              <a:chExt cx="726916" cy="18891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0F0A438-5E2C-4F93-F92A-5451A7F82463}"/>
                  </a:ext>
                </a:extLst>
              </p:cNvPr>
              <p:cNvSpPr/>
              <p:nvPr/>
            </p:nvSpPr>
            <p:spPr>
              <a:xfrm>
                <a:off x="5590344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tx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227FE0C-7134-2622-B453-669DB339A226}"/>
                  </a:ext>
                </a:extLst>
              </p:cNvPr>
              <p:cNvSpPr/>
              <p:nvPr/>
            </p:nvSpPr>
            <p:spPr>
              <a:xfrm>
                <a:off x="5953802" y="2103622"/>
                <a:ext cx="363458" cy="188912"/>
              </a:xfrm>
              <a:prstGeom prst="rect">
                <a:avLst/>
              </a:prstGeom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CC39C1-0582-090E-EDFF-77F9FF3176F5}"/>
              </a:ext>
            </a:extLst>
          </p:cNvPr>
          <p:cNvCxnSpPr>
            <a:cxnSpLocks/>
            <a:stCxn id="49" idx="2"/>
            <a:endCxn id="47" idx="0"/>
          </p:cNvCxnSpPr>
          <p:nvPr/>
        </p:nvCxnSpPr>
        <p:spPr>
          <a:xfrm>
            <a:off x="3518588" y="3864560"/>
            <a:ext cx="126296" cy="6563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6786115-8AE7-8CD6-C9CE-0B4629A76A1A}"/>
              </a:ext>
            </a:extLst>
          </p:cNvPr>
          <p:cNvSpPr txBox="1"/>
          <p:nvPr/>
        </p:nvSpPr>
        <p:spPr>
          <a:xfrm>
            <a:off x="9388230" y="5594363"/>
            <a:ext cx="220669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no shifting necessary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2CAE43-1E08-3565-C56C-D95ED060D920}"/>
              </a:ext>
            </a:extLst>
          </p:cNvPr>
          <p:cNvSpPr txBox="1"/>
          <p:nvPr/>
        </p:nvSpPr>
        <p:spPr>
          <a:xfrm>
            <a:off x="8971937" y="5475446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69A5AE0C-99D4-2AC4-71B8-D060BF6B53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38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0" grpId="0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4EE6-A849-4DA7-07C5-166A0585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Structured Merge Trees (LSM-trees)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CD195-F17E-388E-BBDE-57EBCDE0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40" y="1748410"/>
            <a:ext cx="734312" cy="1574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87B16F-713D-FE19-DC9D-640F5006B8A2}"/>
              </a:ext>
            </a:extLst>
          </p:cNvPr>
          <p:cNvCxnSpPr/>
          <p:nvPr/>
        </p:nvCxnSpPr>
        <p:spPr>
          <a:xfrm>
            <a:off x="1733240" y="2537357"/>
            <a:ext cx="7660888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CBA2A-2FFE-8BEB-99D7-A2B40301C1A5}"/>
              </a:ext>
            </a:extLst>
          </p:cNvPr>
          <p:cNvSpPr/>
          <p:nvPr/>
        </p:nvSpPr>
        <p:spPr>
          <a:xfrm>
            <a:off x="5386039" y="1837620"/>
            <a:ext cx="914400" cy="42062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AB769-2DC6-D6A7-3878-27AC72025CF1}"/>
              </a:ext>
            </a:extLst>
          </p:cNvPr>
          <p:cNvSpPr txBox="1"/>
          <p:nvPr/>
        </p:nvSpPr>
        <p:spPr>
          <a:xfrm>
            <a:off x="3506648" y="1863266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buffer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4D55C-6A83-7826-A114-999CFFE3A5D8}"/>
              </a:ext>
            </a:extLst>
          </p:cNvPr>
          <p:cNvSpPr txBox="1"/>
          <p:nvPr/>
        </p:nvSpPr>
        <p:spPr>
          <a:xfrm>
            <a:off x="3510655" y="2813642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103828-6946-3CAF-F505-D96BA8BF277E}"/>
              </a:ext>
            </a:extLst>
          </p:cNvPr>
          <p:cNvSpPr/>
          <p:nvPr/>
        </p:nvSpPr>
        <p:spPr>
          <a:xfrm>
            <a:off x="5477966" y="1958505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3E0047-371B-84AA-5CD4-BE18DD60EBDF}"/>
              </a:ext>
            </a:extLst>
          </p:cNvPr>
          <p:cNvSpPr/>
          <p:nvPr/>
        </p:nvSpPr>
        <p:spPr>
          <a:xfrm>
            <a:off x="5644613" y="1958504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A8488-9991-8207-1599-33454B814B17}"/>
              </a:ext>
            </a:extLst>
          </p:cNvPr>
          <p:cNvSpPr/>
          <p:nvPr/>
        </p:nvSpPr>
        <p:spPr>
          <a:xfrm>
            <a:off x="5811260" y="1958504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5FB3BD-27AE-B773-6D64-A420E656FE1C}"/>
              </a:ext>
            </a:extLst>
          </p:cNvPr>
          <p:cNvSpPr/>
          <p:nvPr/>
        </p:nvSpPr>
        <p:spPr>
          <a:xfrm>
            <a:off x="5977907" y="1964031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80E1A3-9830-D7C3-91E0-9B38792D18C6}"/>
              </a:ext>
            </a:extLst>
          </p:cNvPr>
          <p:cNvSpPr/>
          <p:nvPr/>
        </p:nvSpPr>
        <p:spPr>
          <a:xfrm>
            <a:off x="6144554" y="1964030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C542-1D71-73F1-FB74-998F6262C0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C645FA-AAE6-9D9D-9A83-2DAAB7B5FB61}"/>
              </a:ext>
            </a:extLst>
          </p:cNvPr>
          <p:cNvSpPr/>
          <p:nvPr/>
        </p:nvSpPr>
        <p:spPr>
          <a:xfrm>
            <a:off x="5386039" y="1842995"/>
            <a:ext cx="914400" cy="42062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64EE6-A849-4DA7-07C5-166A0585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Structured Merge Trees (LSM-trees)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CD195-F17E-388E-BBDE-57EBCDE0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40" y="1748410"/>
            <a:ext cx="734312" cy="1574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87B16F-713D-FE19-DC9D-640F5006B8A2}"/>
              </a:ext>
            </a:extLst>
          </p:cNvPr>
          <p:cNvCxnSpPr/>
          <p:nvPr/>
        </p:nvCxnSpPr>
        <p:spPr>
          <a:xfrm>
            <a:off x="1733240" y="2537357"/>
            <a:ext cx="7660888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CBA2A-2FFE-8BEB-99D7-A2B40301C1A5}"/>
              </a:ext>
            </a:extLst>
          </p:cNvPr>
          <p:cNvSpPr/>
          <p:nvPr/>
        </p:nvSpPr>
        <p:spPr>
          <a:xfrm>
            <a:off x="5386039" y="1837620"/>
            <a:ext cx="914400" cy="42062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AB769-2DC6-D6A7-3878-27AC72025CF1}"/>
              </a:ext>
            </a:extLst>
          </p:cNvPr>
          <p:cNvSpPr txBox="1"/>
          <p:nvPr/>
        </p:nvSpPr>
        <p:spPr>
          <a:xfrm>
            <a:off x="3506648" y="1863266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buffer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4D55C-6A83-7826-A114-999CFFE3A5D8}"/>
              </a:ext>
            </a:extLst>
          </p:cNvPr>
          <p:cNvSpPr txBox="1"/>
          <p:nvPr/>
        </p:nvSpPr>
        <p:spPr>
          <a:xfrm>
            <a:off x="3510655" y="2813642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103828-6946-3CAF-F505-D96BA8BF277E}"/>
              </a:ext>
            </a:extLst>
          </p:cNvPr>
          <p:cNvSpPr/>
          <p:nvPr/>
        </p:nvSpPr>
        <p:spPr>
          <a:xfrm>
            <a:off x="5477966" y="1958505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3E0047-371B-84AA-5CD4-BE18DD60EBDF}"/>
              </a:ext>
            </a:extLst>
          </p:cNvPr>
          <p:cNvSpPr/>
          <p:nvPr/>
        </p:nvSpPr>
        <p:spPr>
          <a:xfrm>
            <a:off x="5644613" y="1958504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A8488-9991-8207-1599-33454B814B17}"/>
              </a:ext>
            </a:extLst>
          </p:cNvPr>
          <p:cNvSpPr/>
          <p:nvPr/>
        </p:nvSpPr>
        <p:spPr>
          <a:xfrm>
            <a:off x="5811260" y="1958504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5FB3BD-27AE-B773-6D64-A420E656FE1C}"/>
              </a:ext>
            </a:extLst>
          </p:cNvPr>
          <p:cNvSpPr/>
          <p:nvPr/>
        </p:nvSpPr>
        <p:spPr>
          <a:xfrm>
            <a:off x="5977907" y="1964031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80E1A3-9830-D7C3-91E0-9B38792D18C6}"/>
              </a:ext>
            </a:extLst>
          </p:cNvPr>
          <p:cNvSpPr/>
          <p:nvPr/>
        </p:nvSpPr>
        <p:spPr>
          <a:xfrm>
            <a:off x="6144554" y="1964030"/>
            <a:ext cx="85718" cy="17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8F282-6F26-FE96-950A-DA99F71F2A98}"/>
              </a:ext>
            </a:extLst>
          </p:cNvPr>
          <p:cNvSpPr txBox="1"/>
          <p:nvPr/>
        </p:nvSpPr>
        <p:spPr>
          <a:xfrm>
            <a:off x="7426783" y="1652993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sort + flush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BC332C0-9CE6-2C3A-8C2E-2C8A01542150}"/>
              </a:ext>
            </a:extLst>
          </p:cNvPr>
          <p:cNvSpPr/>
          <p:nvPr/>
        </p:nvSpPr>
        <p:spPr>
          <a:xfrm>
            <a:off x="6299200" y="2040575"/>
            <a:ext cx="889124" cy="888892"/>
          </a:xfrm>
          <a:custGeom>
            <a:avLst/>
            <a:gdLst>
              <a:gd name="connsiteX0" fmla="*/ 0 w 889124"/>
              <a:gd name="connsiteY0" fmla="*/ 8358 h 888892"/>
              <a:gd name="connsiteX1" fmla="*/ 889000 w 889124"/>
              <a:gd name="connsiteY1" fmla="*/ 126892 h 888892"/>
              <a:gd name="connsiteX2" fmla="*/ 50800 w 889124"/>
              <a:gd name="connsiteY2" fmla="*/ 888892 h 88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124" h="888892">
                <a:moveTo>
                  <a:pt x="0" y="8358"/>
                </a:moveTo>
                <a:cubicBezTo>
                  <a:pt x="440266" y="-5753"/>
                  <a:pt x="880533" y="-19864"/>
                  <a:pt x="889000" y="126892"/>
                </a:cubicBezTo>
                <a:cubicBezTo>
                  <a:pt x="897467" y="273648"/>
                  <a:pt x="474133" y="581270"/>
                  <a:pt x="50800" y="888892"/>
                </a:cubicBezTo>
              </a:path>
            </a:pathLst>
          </a:custGeom>
          <a:noFill/>
          <a:ln w="25400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35E467A-FAF7-CDCA-4A2F-02362B3AFC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7" grpId="0" animBg="1"/>
      <p:bldP spid="18" grpId="0" animBg="1"/>
      <p:bldP spid="19" grpId="0" animBg="1"/>
      <p:bldP spid="7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4EE6-A849-4DA7-07C5-166A0585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Structured Merge Trees (LSM-trees)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CD195-F17E-388E-BBDE-57EBCDE0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40" y="1748410"/>
            <a:ext cx="734312" cy="1574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87B16F-713D-FE19-DC9D-640F5006B8A2}"/>
              </a:ext>
            </a:extLst>
          </p:cNvPr>
          <p:cNvCxnSpPr/>
          <p:nvPr/>
        </p:nvCxnSpPr>
        <p:spPr>
          <a:xfrm>
            <a:off x="1733240" y="2537357"/>
            <a:ext cx="7660888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CBA2A-2FFE-8BEB-99D7-A2B40301C1A5}"/>
              </a:ext>
            </a:extLst>
          </p:cNvPr>
          <p:cNvSpPr/>
          <p:nvPr/>
        </p:nvSpPr>
        <p:spPr>
          <a:xfrm>
            <a:off x="5386039" y="1837620"/>
            <a:ext cx="914400" cy="42062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ACA8E2-3536-D041-624C-CF268DBB5F2D}"/>
              </a:ext>
            </a:extLst>
          </p:cNvPr>
          <p:cNvCxnSpPr/>
          <p:nvPr/>
        </p:nvCxnSpPr>
        <p:spPr>
          <a:xfrm>
            <a:off x="10136458" y="2074128"/>
            <a:ext cx="0" cy="294392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5AB769-2DC6-D6A7-3878-27AC72025CF1}"/>
              </a:ext>
            </a:extLst>
          </p:cNvPr>
          <p:cNvSpPr txBox="1"/>
          <p:nvPr/>
        </p:nvSpPr>
        <p:spPr>
          <a:xfrm>
            <a:off x="3506648" y="1863266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buffer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4D55C-6A83-7826-A114-999CFFE3A5D8}"/>
              </a:ext>
            </a:extLst>
          </p:cNvPr>
          <p:cNvSpPr txBox="1"/>
          <p:nvPr/>
        </p:nvSpPr>
        <p:spPr>
          <a:xfrm>
            <a:off x="3510655" y="2813642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8F282-6F26-FE96-950A-DA99F71F2A98}"/>
              </a:ext>
            </a:extLst>
          </p:cNvPr>
          <p:cNvSpPr txBox="1"/>
          <p:nvPr/>
        </p:nvSpPr>
        <p:spPr>
          <a:xfrm>
            <a:off x="7426783" y="1652993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sort + flush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BC332C0-9CE6-2C3A-8C2E-2C8A01542150}"/>
              </a:ext>
            </a:extLst>
          </p:cNvPr>
          <p:cNvSpPr/>
          <p:nvPr/>
        </p:nvSpPr>
        <p:spPr>
          <a:xfrm>
            <a:off x="6299200" y="2040575"/>
            <a:ext cx="889124" cy="888892"/>
          </a:xfrm>
          <a:custGeom>
            <a:avLst/>
            <a:gdLst>
              <a:gd name="connsiteX0" fmla="*/ 0 w 889124"/>
              <a:gd name="connsiteY0" fmla="*/ 8358 h 888892"/>
              <a:gd name="connsiteX1" fmla="*/ 889000 w 889124"/>
              <a:gd name="connsiteY1" fmla="*/ 126892 h 888892"/>
              <a:gd name="connsiteX2" fmla="*/ 50800 w 889124"/>
              <a:gd name="connsiteY2" fmla="*/ 888892 h 88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124" h="888892">
                <a:moveTo>
                  <a:pt x="0" y="8358"/>
                </a:moveTo>
                <a:cubicBezTo>
                  <a:pt x="440266" y="-5753"/>
                  <a:pt x="880533" y="-19864"/>
                  <a:pt x="889000" y="126892"/>
                </a:cubicBezTo>
                <a:cubicBezTo>
                  <a:pt x="897467" y="273648"/>
                  <a:pt x="474133" y="581270"/>
                  <a:pt x="50800" y="888892"/>
                </a:cubicBezTo>
              </a:path>
            </a:pathLst>
          </a:custGeom>
          <a:noFill/>
          <a:ln w="25400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D5446A-3D99-3143-194A-E3AB8A2454FC}"/>
              </a:ext>
            </a:extLst>
          </p:cNvPr>
          <p:cNvSpPr/>
          <p:nvPr/>
        </p:nvSpPr>
        <p:spPr>
          <a:xfrm>
            <a:off x="4899545" y="2766963"/>
            <a:ext cx="914400" cy="42062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A32BEF-96CD-B76B-4D63-277CFCC64DB4}"/>
              </a:ext>
            </a:extLst>
          </p:cNvPr>
          <p:cNvSpPr txBox="1"/>
          <p:nvPr/>
        </p:nvSpPr>
        <p:spPr>
          <a:xfrm>
            <a:off x="4684289" y="3231903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sorted 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946ED-9A81-A3D5-A268-3E0EAA987ECC}"/>
              </a:ext>
            </a:extLst>
          </p:cNvPr>
          <p:cNvSpPr txBox="1"/>
          <p:nvPr/>
        </p:nvSpPr>
        <p:spPr>
          <a:xfrm>
            <a:off x="10276756" y="3237388"/>
            <a:ext cx="1734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Lucida Grande" panose="020B0600040502020204" pitchFamily="34" charset="0"/>
                <a:cs typeface="Lucida Grande" panose="020B0600040502020204" pitchFamily="34" charset="0"/>
              </a:rPr>
              <a:t>size ratio </a:t>
            </a:r>
            <a:r>
              <a:rPr lang="en-US" sz="22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19AF91-63D2-A88B-9087-8C8E584FE3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13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4EE6-A849-4DA7-07C5-166A0585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Structured Merge Trees (LSM-trees)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CD195-F17E-388E-BBDE-57EBCDE0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40" y="1748410"/>
            <a:ext cx="734312" cy="1574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87B16F-713D-FE19-DC9D-640F5006B8A2}"/>
              </a:ext>
            </a:extLst>
          </p:cNvPr>
          <p:cNvCxnSpPr/>
          <p:nvPr/>
        </p:nvCxnSpPr>
        <p:spPr>
          <a:xfrm>
            <a:off x="1733240" y="2537357"/>
            <a:ext cx="7660888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CBA2A-2FFE-8BEB-99D7-A2B40301C1A5}"/>
              </a:ext>
            </a:extLst>
          </p:cNvPr>
          <p:cNvSpPr/>
          <p:nvPr/>
        </p:nvSpPr>
        <p:spPr>
          <a:xfrm>
            <a:off x="5386039" y="1837620"/>
            <a:ext cx="914400" cy="42062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BB135A-5858-1A27-5278-633C3E2AFC3B}"/>
              </a:ext>
            </a:extLst>
          </p:cNvPr>
          <p:cNvSpPr/>
          <p:nvPr/>
        </p:nvSpPr>
        <p:spPr>
          <a:xfrm>
            <a:off x="4928839" y="2813642"/>
            <a:ext cx="1828800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8FE0F6-5B96-736E-5ACF-E2D5360340A1}"/>
              </a:ext>
            </a:extLst>
          </p:cNvPr>
          <p:cNvSpPr/>
          <p:nvPr/>
        </p:nvSpPr>
        <p:spPr>
          <a:xfrm>
            <a:off x="4014439" y="3792786"/>
            <a:ext cx="3657600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F3BEC7-05ED-3CBD-C39E-D137BCB52932}"/>
              </a:ext>
            </a:extLst>
          </p:cNvPr>
          <p:cNvSpPr/>
          <p:nvPr/>
        </p:nvSpPr>
        <p:spPr>
          <a:xfrm>
            <a:off x="2185639" y="4771931"/>
            <a:ext cx="7315200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ACA8E2-3536-D041-624C-CF268DBB5F2D}"/>
              </a:ext>
            </a:extLst>
          </p:cNvPr>
          <p:cNvCxnSpPr/>
          <p:nvPr/>
        </p:nvCxnSpPr>
        <p:spPr>
          <a:xfrm>
            <a:off x="10136458" y="2074128"/>
            <a:ext cx="0" cy="294392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5AB769-2DC6-D6A7-3878-27AC72025CF1}"/>
              </a:ext>
            </a:extLst>
          </p:cNvPr>
          <p:cNvSpPr txBox="1"/>
          <p:nvPr/>
        </p:nvSpPr>
        <p:spPr>
          <a:xfrm>
            <a:off x="3533098" y="1863266"/>
            <a:ext cx="939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0/</a:t>
            </a:r>
          </a:p>
          <a:p>
            <a:r>
              <a:rPr lang="en-US" sz="1600" dirty="0"/>
              <a:t>buffer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4D55C-6A83-7826-A114-999CFFE3A5D8}"/>
              </a:ext>
            </a:extLst>
          </p:cNvPr>
          <p:cNvSpPr txBox="1"/>
          <p:nvPr/>
        </p:nvSpPr>
        <p:spPr>
          <a:xfrm>
            <a:off x="3510655" y="2813642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A4AECA-D6E5-F45F-F8A5-19658F461A8E}"/>
              </a:ext>
            </a:extLst>
          </p:cNvPr>
          <p:cNvSpPr txBox="1"/>
          <p:nvPr/>
        </p:nvSpPr>
        <p:spPr>
          <a:xfrm>
            <a:off x="2963513" y="3792786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C8DE2-8204-1DC1-760A-C434F9605562}"/>
              </a:ext>
            </a:extLst>
          </p:cNvPr>
          <p:cNvSpPr txBox="1"/>
          <p:nvPr/>
        </p:nvSpPr>
        <p:spPr>
          <a:xfrm>
            <a:off x="1245675" y="4771931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EE674-D148-972D-7BDC-3B9C2461AF77}"/>
              </a:ext>
            </a:extLst>
          </p:cNvPr>
          <p:cNvSpPr txBox="1"/>
          <p:nvPr/>
        </p:nvSpPr>
        <p:spPr>
          <a:xfrm>
            <a:off x="3303602" y="5535632"/>
            <a:ext cx="507927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Sort-merging is called </a:t>
            </a:r>
            <a:r>
              <a:rPr kumimoji="0" lang="en-US" sz="2200" b="1" i="1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compaction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5DF51-7664-19DE-9A0B-E7C02065E434}"/>
              </a:ext>
            </a:extLst>
          </p:cNvPr>
          <p:cNvSpPr txBox="1"/>
          <p:nvPr/>
        </p:nvSpPr>
        <p:spPr>
          <a:xfrm>
            <a:off x="10276756" y="3237388"/>
            <a:ext cx="1734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Lucida Grande" panose="020B0600040502020204" pitchFamily="34" charset="0"/>
                <a:cs typeface="Lucida Grande" panose="020B0600040502020204" pitchFamily="34" charset="0"/>
              </a:rPr>
              <a:t>size ratio </a:t>
            </a:r>
            <a:r>
              <a:rPr lang="en-US" sz="22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78004C7-3125-DEAA-EE2C-20722EA52D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91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4EE6-A849-4DA7-07C5-166A0585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Compactions in </a:t>
            </a:r>
            <a:r>
              <a:rPr lang="en-US" dirty="0" err="1"/>
              <a:t>RocksDB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CD195-F17E-388E-BBDE-57EBCDE0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40" y="1748410"/>
            <a:ext cx="734312" cy="1574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87B16F-713D-FE19-DC9D-640F5006B8A2}"/>
              </a:ext>
            </a:extLst>
          </p:cNvPr>
          <p:cNvCxnSpPr/>
          <p:nvPr/>
        </p:nvCxnSpPr>
        <p:spPr>
          <a:xfrm>
            <a:off x="1733240" y="2537357"/>
            <a:ext cx="7660888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CBA2A-2FFE-8BEB-99D7-A2B40301C1A5}"/>
              </a:ext>
            </a:extLst>
          </p:cNvPr>
          <p:cNvSpPr/>
          <p:nvPr/>
        </p:nvSpPr>
        <p:spPr>
          <a:xfrm>
            <a:off x="5386039" y="1837620"/>
            <a:ext cx="914400" cy="42062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BB135A-5858-1A27-5278-633C3E2AFC3B}"/>
              </a:ext>
            </a:extLst>
          </p:cNvPr>
          <p:cNvSpPr/>
          <p:nvPr/>
        </p:nvSpPr>
        <p:spPr>
          <a:xfrm>
            <a:off x="4928839" y="2813642"/>
            <a:ext cx="1828800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8FE0F6-5B96-736E-5ACF-E2D5360340A1}"/>
              </a:ext>
            </a:extLst>
          </p:cNvPr>
          <p:cNvSpPr/>
          <p:nvPr/>
        </p:nvSpPr>
        <p:spPr>
          <a:xfrm>
            <a:off x="4251256" y="3792786"/>
            <a:ext cx="2565919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F3BEC7-05ED-3CBD-C39E-D137BCB52932}"/>
              </a:ext>
            </a:extLst>
          </p:cNvPr>
          <p:cNvSpPr/>
          <p:nvPr/>
        </p:nvSpPr>
        <p:spPr>
          <a:xfrm>
            <a:off x="2225905" y="4771931"/>
            <a:ext cx="7370261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ACA8E2-3536-D041-624C-CF268DBB5F2D}"/>
              </a:ext>
            </a:extLst>
          </p:cNvPr>
          <p:cNvCxnSpPr/>
          <p:nvPr/>
        </p:nvCxnSpPr>
        <p:spPr>
          <a:xfrm>
            <a:off x="10136458" y="2074128"/>
            <a:ext cx="0" cy="294392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5AB769-2DC6-D6A7-3878-27AC72025CF1}"/>
              </a:ext>
            </a:extLst>
          </p:cNvPr>
          <p:cNvSpPr txBox="1"/>
          <p:nvPr/>
        </p:nvSpPr>
        <p:spPr>
          <a:xfrm>
            <a:off x="3533098" y="1863266"/>
            <a:ext cx="939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0/</a:t>
            </a:r>
          </a:p>
          <a:p>
            <a:r>
              <a:rPr lang="en-US" sz="1600" dirty="0"/>
              <a:t>buffer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4D55C-6A83-7826-A114-999CFFE3A5D8}"/>
              </a:ext>
            </a:extLst>
          </p:cNvPr>
          <p:cNvSpPr txBox="1"/>
          <p:nvPr/>
        </p:nvSpPr>
        <p:spPr>
          <a:xfrm>
            <a:off x="3510655" y="2813642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A4AECA-D6E5-F45F-F8A5-19658F461A8E}"/>
              </a:ext>
            </a:extLst>
          </p:cNvPr>
          <p:cNvSpPr txBox="1"/>
          <p:nvPr/>
        </p:nvSpPr>
        <p:spPr>
          <a:xfrm>
            <a:off x="2963513" y="3792786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C8DE2-8204-1DC1-760A-C434F9605562}"/>
              </a:ext>
            </a:extLst>
          </p:cNvPr>
          <p:cNvSpPr txBox="1"/>
          <p:nvPr/>
        </p:nvSpPr>
        <p:spPr>
          <a:xfrm>
            <a:off x="1245675" y="4771931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D604C8-5E79-657C-9462-50F5EE3437F0}"/>
              </a:ext>
            </a:extLst>
          </p:cNvPr>
          <p:cNvGrpSpPr/>
          <p:nvPr/>
        </p:nvGrpSpPr>
        <p:grpSpPr>
          <a:xfrm>
            <a:off x="6817176" y="2412763"/>
            <a:ext cx="487442" cy="889152"/>
            <a:chOff x="6722404" y="2433909"/>
            <a:chExt cx="487442" cy="88915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F6139A-22C9-2CD7-7DEA-4054F74EAB98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2" name="Graphic 21" descr="Baseball hat outline">
              <a:extLst>
                <a:ext uri="{FF2B5EF4-FFF2-40B4-BE49-F238E27FC236}">
                  <a16:creationId xmlns:a16="http://schemas.microsoft.com/office/drawing/2014/main" id="{9312A2D8-9750-5F7E-E01F-249FBFCE9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896E6E-9F7A-9A3A-BF02-5A17F6D8157E}"/>
              </a:ext>
            </a:extLst>
          </p:cNvPr>
          <p:cNvGrpSpPr/>
          <p:nvPr/>
        </p:nvGrpSpPr>
        <p:grpSpPr>
          <a:xfrm>
            <a:off x="7731007" y="3384027"/>
            <a:ext cx="487442" cy="889152"/>
            <a:chOff x="6722404" y="2433909"/>
            <a:chExt cx="487442" cy="88915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10BD9CC-BB69-296F-5D66-22348241DD27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6" name="Graphic 25" descr="Baseball hat outline">
              <a:extLst>
                <a:ext uri="{FF2B5EF4-FFF2-40B4-BE49-F238E27FC236}">
                  <a16:creationId xmlns:a16="http://schemas.microsoft.com/office/drawing/2014/main" id="{51D983B4-B334-718B-82F7-39DE16275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8F3C16-7DFA-4D7A-EC3D-87FF038685FD}"/>
              </a:ext>
            </a:extLst>
          </p:cNvPr>
          <p:cNvGrpSpPr/>
          <p:nvPr/>
        </p:nvGrpSpPr>
        <p:grpSpPr>
          <a:xfrm>
            <a:off x="9596167" y="4385419"/>
            <a:ext cx="487442" cy="889152"/>
            <a:chOff x="6722404" y="2433909"/>
            <a:chExt cx="487442" cy="88915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244D2E-B5CC-4750-5D9E-BBD5D72F26A3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9" name="Graphic 28" descr="Baseball hat outline">
              <a:extLst>
                <a:ext uri="{FF2B5EF4-FFF2-40B4-BE49-F238E27FC236}">
                  <a16:creationId xmlns:a16="http://schemas.microsoft.com/office/drawing/2014/main" id="{C86DD67E-B0A6-B3EC-5770-1A513837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1543C9-0EF0-9538-6CE3-8ECA34D30042}"/>
              </a:ext>
            </a:extLst>
          </p:cNvPr>
          <p:cNvCxnSpPr>
            <a:cxnSpLocks/>
          </p:cNvCxnSpPr>
          <p:nvPr/>
        </p:nvCxnSpPr>
        <p:spPr>
          <a:xfrm>
            <a:off x="5869196" y="272796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FE3A1C-09EE-F4BD-7BE6-3921774B7978}"/>
              </a:ext>
            </a:extLst>
          </p:cNvPr>
          <p:cNvCxnSpPr>
            <a:cxnSpLocks/>
          </p:cNvCxnSpPr>
          <p:nvPr/>
        </p:nvCxnSpPr>
        <p:spPr>
          <a:xfrm>
            <a:off x="5149754" y="3707113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5B9D44-6E6C-2E6A-4A38-D6A819B0FBBA}"/>
              </a:ext>
            </a:extLst>
          </p:cNvPr>
          <p:cNvCxnSpPr>
            <a:cxnSpLocks/>
          </p:cNvCxnSpPr>
          <p:nvPr/>
        </p:nvCxnSpPr>
        <p:spPr>
          <a:xfrm>
            <a:off x="5997146" y="3763760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686D09-6486-839D-868B-A5FADA3810E4}"/>
              </a:ext>
            </a:extLst>
          </p:cNvPr>
          <p:cNvCxnSpPr>
            <a:cxnSpLocks/>
          </p:cNvCxnSpPr>
          <p:nvPr/>
        </p:nvCxnSpPr>
        <p:spPr>
          <a:xfrm>
            <a:off x="2963513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2A63C1-6BE6-D946-9F5F-04BC6A3868FB}"/>
              </a:ext>
            </a:extLst>
          </p:cNvPr>
          <p:cNvCxnSpPr>
            <a:cxnSpLocks/>
          </p:cNvCxnSpPr>
          <p:nvPr/>
        </p:nvCxnSpPr>
        <p:spPr>
          <a:xfrm>
            <a:off x="3810159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EAE626-F094-855E-0679-C8CA1C9C99F5}"/>
              </a:ext>
            </a:extLst>
          </p:cNvPr>
          <p:cNvCxnSpPr>
            <a:cxnSpLocks/>
          </p:cNvCxnSpPr>
          <p:nvPr/>
        </p:nvCxnSpPr>
        <p:spPr>
          <a:xfrm>
            <a:off x="4648151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13EACD-DC24-0C1B-882F-C19C0E74C790}"/>
              </a:ext>
            </a:extLst>
          </p:cNvPr>
          <p:cNvCxnSpPr>
            <a:cxnSpLocks/>
          </p:cNvCxnSpPr>
          <p:nvPr/>
        </p:nvCxnSpPr>
        <p:spPr>
          <a:xfrm>
            <a:off x="5494797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6D0CE6-68C0-4E3F-E43A-3A98A6A95745}"/>
              </a:ext>
            </a:extLst>
          </p:cNvPr>
          <p:cNvCxnSpPr>
            <a:cxnSpLocks/>
          </p:cNvCxnSpPr>
          <p:nvPr/>
        </p:nvCxnSpPr>
        <p:spPr>
          <a:xfrm>
            <a:off x="6303956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496278-7439-28C1-5C50-BBEA8D1B9E04}"/>
              </a:ext>
            </a:extLst>
          </p:cNvPr>
          <p:cNvCxnSpPr>
            <a:cxnSpLocks/>
          </p:cNvCxnSpPr>
          <p:nvPr/>
        </p:nvCxnSpPr>
        <p:spPr>
          <a:xfrm>
            <a:off x="7150602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8FD911-4A46-3AB4-AD79-4501C8DC415E}"/>
              </a:ext>
            </a:extLst>
          </p:cNvPr>
          <p:cNvCxnSpPr>
            <a:cxnSpLocks/>
          </p:cNvCxnSpPr>
          <p:nvPr/>
        </p:nvCxnSpPr>
        <p:spPr>
          <a:xfrm>
            <a:off x="7935048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1466BD-0EE7-D652-5D85-72A0E6564365}"/>
              </a:ext>
            </a:extLst>
          </p:cNvPr>
          <p:cNvCxnSpPr>
            <a:cxnSpLocks/>
          </p:cNvCxnSpPr>
          <p:nvPr/>
        </p:nvCxnSpPr>
        <p:spPr>
          <a:xfrm>
            <a:off x="8781694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B079B7-CAE2-8E58-6294-CA0DE7A73D8F}"/>
              </a:ext>
            </a:extLst>
          </p:cNvPr>
          <p:cNvSpPr txBox="1"/>
          <p:nvPr/>
        </p:nvSpPr>
        <p:spPr>
          <a:xfrm>
            <a:off x="2543596" y="5625816"/>
            <a:ext cx="674639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Compaction performed at the granularity of files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F10CBD-D0C9-C774-7C77-CA0955876FEE}"/>
              </a:ext>
            </a:extLst>
          </p:cNvPr>
          <p:cNvSpPr txBox="1"/>
          <p:nvPr/>
        </p:nvSpPr>
        <p:spPr>
          <a:xfrm>
            <a:off x="8457564" y="2892174"/>
            <a:ext cx="12971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Lucida Grande" panose="020B0600040502020204" pitchFamily="34" charset="0"/>
                <a:cs typeface="Lucida Grande" panose="020B0600040502020204" pitchFamily="34" charset="0"/>
              </a:rPr>
              <a:t>capacity</a:t>
            </a:r>
            <a:endParaRPr lang="en-US" sz="2200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97BFD2F-660F-8424-6E3B-CDB8616F9EC9}"/>
              </a:ext>
            </a:extLst>
          </p:cNvPr>
          <p:cNvCxnSpPr>
            <a:stCxn id="45" idx="2"/>
          </p:cNvCxnSpPr>
          <p:nvPr/>
        </p:nvCxnSpPr>
        <p:spPr>
          <a:xfrm flipH="1">
            <a:off x="8315835" y="3323061"/>
            <a:ext cx="790305" cy="640987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24EEB33-FA61-20D1-2A73-033B0E243303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9106140" y="3323061"/>
            <a:ext cx="490027" cy="130607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93734A9-8172-9C3A-CF0A-DA79840A3BF7}"/>
              </a:ext>
            </a:extLst>
          </p:cNvPr>
          <p:cNvCxnSpPr>
            <a:cxnSpLocks/>
            <a:stCxn id="45" idx="2"/>
          </p:cNvCxnSpPr>
          <p:nvPr/>
        </p:nvCxnSpPr>
        <p:spPr>
          <a:xfrm flipH="1" flipV="1">
            <a:off x="7200419" y="3065214"/>
            <a:ext cx="1905721" cy="257847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A00C07-ED37-ECB4-CAB7-3E2A08962F8F}"/>
              </a:ext>
            </a:extLst>
          </p:cNvPr>
          <p:cNvSpPr txBox="1"/>
          <p:nvPr/>
        </p:nvSpPr>
        <p:spPr>
          <a:xfrm>
            <a:off x="10276756" y="3237388"/>
            <a:ext cx="1734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Lucida Grande" panose="020B0600040502020204" pitchFamily="34" charset="0"/>
                <a:cs typeface="Lucida Grande" panose="020B0600040502020204" pitchFamily="34" charset="0"/>
              </a:rPr>
              <a:t>size ratio </a:t>
            </a:r>
            <a:r>
              <a:rPr lang="en-US" sz="22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D189A77-7D27-4F12-3B58-EBE8EFA44A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30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4EE6-A849-4DA7-07C5-166A0585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Compactions in </a:t>
            </a:r>
            <a:r>
              <a:rPr lang="en-US" dirty="0" err="1"/>
              <a:t>RocksDB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CD195-F17E-388E-BBDE-57EBCDE0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40" y="1748410"/>
            <a:ext cx="734312" cy="1574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87B16F-713D-FE19-DC9D-640F5006B8A2}"/>
              </a:ext>
            </a:extLst>
          </p:cNvPr>
          <p:cNvCxnSpPr/>
          <p:nvPr/>
        </p:nvCxnSpPr>
        <p:spPr>
          <a:xfrm>
            <a:off x="1733240" y="2537357"/>
            <a:ext cx="7660888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CBA2A-2FFE-8BEB-99D7-A2B40301C1A5}"/>
              </a:ext>
            </a:extLst>
          </p:cNvPr>
          <p:cNvSpPr/>
          <p:nvPr/>
        </p:nvSpPr>
        <p:spPr>
          <a:xfrm>
            <a:off x="5386039" y="1837620"/>
            <a:ext cx="914400" cy="42062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BB135A-5858-1A27-5278-633C3E2AFC3B}"/>
              </a:ext>
            </a:extLst>
          </p:cNvPr>
          <p:cNvSpPr/>
          <p:nvPr/>
        </p:nvSpPr>
        <p:spPr>
          <a:xfrm>
            <a:off x="4928839" y="2813642"/>
            <a:ext cx="1828800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8FE0F6-5B96-736E-5ACF-E2D5360340A1}"/>
              </a:ext>
            </a:extLst>
          </p:cNvPr>
          <p:cNvSpPr/>
          <p:nvPr/>
        </p:nvSpPr>
        <p:spPr>
          <a:xfrm>
            <a:off x="4251256" y="3792786"/>
            <a:ext cx="2565919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F3BEC7-05ED-3CBD-C39E-D137BCB52932}"/>
              </a:ext>
            </a:extLst>
          </p:cNvPr>
          <p:cNvSpPr/>
          <p:nvPr/>
        </p:nvSpPr>
        <p:spPr>
          <a:xfrm>
            <a:off x="2225905" y="4771931"/>
            <a:ext cx="7370261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ACA8E2-3536-D041-624C-CF268DBB5F2D}"/>
              </a:ext>
            </a:extLst>
          </p:cNvPr>
          <p:cNvCxnSpPr/>
          <p:nvPr/>
        </p:nvCxnSpPr>
        <p:spPr>
          <a:xfrm>
            <a:off x="10136458" y="2074128"/>
            <a:ext cx="0" cy="294392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5AB769-2DC6-D6A7-3878-27AC72025CF1}"/>
              </a:ext>
            </a:extLst>
          </p:cNvPr>
          <p:cNvSpPr txBox="1"/>
          <p:nvPr/>
        </p:nvSpPr>
        <p:spPr>
          <a:xfrm>
            <a:off x="3533098" y="1863266"/>
            <a:ext cx="939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0/</a:t>
            </a:r>
          </a:p>
          <a:p>
            <a:r>
              <a:rPr lang="en-US" sz="1600" dirty="0"/>
              <a:t>buffer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4D55C-6A83-7826-A114-999CFFE3A5D8}"/>
              </a:ext>
            </a:extLst>
          </p:cNvPr>
          <p:cNvSpPr txBox="1"/>
          <p:nvPr/>
        </p:nvSpPr>
        <p:spPr>
          <a:xfrm>
            <a:off x="3510655" y="2813642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A4AECA-D6E5-F45F-F8A5-19658F461A8E}"/>
              </a:ext>
            </a:extLst>
          </p:cNvPr>
          <p:cNvSpPr txBox="1"/>
          <p:nvPr/>
        </p:nvSpPr>
        <p:spPr>
          <a:xfrm>
            <a:off x="2963513" y="3792786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C8DE2-8204-1DC1-760A-C434F9605562}"/>
              </a:ext>
            </a:extLst>
          </p:cNvPr>
          <p:cNvSpPr txBox="1"/>
          <p:nvPr/>
        </p:nvSpPr>
        <p:spPr>
          <a:xfrm>
            <a:off x="1245675" y="4771931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D604C8-5E79-657C-9462-50F5EE3437F0}"/>
              </a:ext>
            </a:extLst>
          </p:cNvPr>
          <p:cNvGrpSpPr/>
          <p:nvPr/>
        </p:nvGrpSpPr>
        <p:grpSpPr>
          <a:xfrm>
            <a:off x="6817176" y="2412763"/>
            <a:ext cx="487442" cy="889152"/>
            <a:chOff x="6722404" y="2433909"/>
            <a:chExt cx="487442" cy="88915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F6139A-22C9-2CD7-7DEA-4054F74EAB98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2" name="Graphic 21" descr="Baseball hat outline">
              <a:extLst>
                <a:ext uri="{FF2B5EF4-FFF2-40B4-BE49-F238E27FC236}">
                  <a16:creationId xmlns:a16="http://schemas.microsoft.com/office/drawing/2014/main" id="{9312A2D8-9750-5F7E-E01F-249FBFCE9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896E6E-9F7A-9A3A-BF02-5A17F6D8157E}"/>
              </a:ext>
            </a:extLst>
          </p:cNvPr>
          <p:cNvGrpSpPr/>
          <p:nvPr/>
        </p:nvGrpSpPr>
        <p:grpSpPr>
          <a:xfrm>
            <a:off x="7731007" y="3384027"/>
            <a:ext cx="487442" cy="889152"/>
            <a:chOff x="6722404" y="2433909"/>
            <a:chExt cx="487442" cy="88915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10BD9CC-BB69-296F-5D66-22348241DD27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6" name="Graphic 25" descr="Baseball hat outline">
              <a:extLst>
                <a:ext uri="{FF2B5EF4-FFF2-40B4-BE49-F238E27FC236}">
                  <a16:creationId xmlns:a16="http://schemas.microsoft.com/office/drawing/2014/main" id="{51D983B4-B334-718B-82F7-39DE16275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8F3C16-7DFA-4D7A-EC3D-87FF038685FD}"/>
              </a:ext>
            </a:extLst>
          </p:cNvPr>
          <p:cNvGrpSpPr/>
          <p:nvPr/>
        </p:nvGrpSpPr>
        <p:grpSpPr>
          <a:xfrm>
            <a:off x="9596167" y="4385419"/>
            <a:ext cx="487442" cy="889152"/>
            <a:chOff x="6722404" y="2433909"/>
            <a:chExt cx="487442" cy="88915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244D2E-B5CC-4750-5D9E-BBD5D72F26A3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9" name="Graphic 28" descr="Baseball hat outline">
              <a:extLst>
                <a:ext uri="{FF2B5EF4-FFF2-40B4-BE49-F238E27FC236}">
                  <a16:creationId xmlns:a16="http://schemas.microsoft.com/office/drawing/2014/main" id="{C86DD67E-B0A6-B3EC-5770-1A513837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1543C9-0EF0-9538-6CE3-8ECA34D30042}"/>
              </a:ext>
            </a:extLst>
          </p:cNvPr>
          <p:cNvCxnSpPr>
            <a:cxnSpLocks/>
          </p:cNvCxnSpPr>
          <p:nvPr/>
        </p:nvCxnSpPr>
        <p:spPr>
          <a:xfrm>
            <a:off x="5869196" y="272796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FE3A1C-09EE-F4BD-7BE6-3921774B7978}"/>
              </a:ext>
            </a:extLst>
          </p:cNvPr>
          <p:cNvCxnSpPr>
            <a:cxnSpLocks/>
          </p:cNvCxnSpPr>
          <p:nvPr/>
        </p:nvCxnSpPr>
        <p:spPr>
          <a:xfrm>
            <a:off x="5149754" y="3707113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5B9D44-6E6C-2E6A-4A38-D6A819B0FBBA}"/>
              </a:ext>
            </a:extLst>
          </p:cNvPr>
          <p:cNvCxnSpPr>
            <a:cxnSpLocks/>
          </p:cNvCxnSpPr>
          <p:nvPr/>
        </p:nvCxnSpPr>
        <p:spPr>
          <a:xfrm>
            <a:off x="5997146" y="3763760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686D09-6486-839D-868B-A5FADA3810E4}"/>
              </a:ext>
            </a:extLst>
          </p:cNvPr>
          <p:cNvCxnSpPr>
            <a:cxnSpLocks/>
          </p:cNvCxnSpPr>
          <p:nvPr/>
        </p:nvCxnSpPr>
        <p:spPr>
          <a:xfrm>
            <a:off x="2963513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2A63C1-6BE6-D946-9F5F-04BC6A3868FB}"/>
              </a:ext>
            </a:extLst>
          </p:cNvPr>
          <p:cNvCxnSpPr>
            <a:cxnSpLocks/>
          </p:cNvCxnSpPr>
          <p:nvPr/>
        </p:nvCxnSpPr>
        <p:spPr>
          <a:xfrm>
            <a:off x="3810159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EAE626-F094-855E-0679-C8CA1C9C99F5}"/>
              </a:ext>
            </a:extLst>
          </p:cNvPr>
          <p:cNvCxnSpPr>
            <a:cxnSpLocks/>
          </p:cNvCxnSpPr>
          <p:nvPr/>
        </p:nvCxnSpPr>
        <p:spPr>
          <a:xfrm>
            <a:off x="4648151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13EACD-DC24-0C1B-882F-C19C0E74C790}"/>
              </a:ext>
            </a:extLst>
          </p:cNvPr>
          <p:cNvCxnSpPr>
            <a:cxnSpLocks/>
          </p:cNvCxnSpPr>
          <p:nvPr/>
        </p:nvCxnSpPr>
        <p:spPr>
          <a:xfrm>
            <a:off x="5494797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6D0CE6-68C0-4E3F-E43A-3A98A6A95745}"/>
              </a:ext>
            </a:extLst>
          </p:cNvPr>
          <p:cNvCxnSpPr>
            <a:cxnSpLocks/>
          </p:cNvCxnSpPr>
          <p:nvPr/>
        </p:nvCxnSpPr>
        <p:spPr>
          <a:xfrm>
            <a:off x="6303956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496278-7439-28C1-5C50-BBEA8D1B9E04}"/>
              </a:ext>
            </a:extLst>
          </p:cNvPr>
          <p:cNvCxnSpPr>
            <a:cxnSpLocks/>
          </p:cNvCxnSpPr>
          <p:nvPr/>
        </p:nvCxnSpPr>
        <p:spPr>
          <a:xfrm>
            <a:off x="7150602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8FD911-4A46-3AB4-AD79-4501C8DC415E}"/>
              </a:ext>
            </a:extLst>
          </p:cNvPr>
          <p:cNvCxnSpPr>
            <a:cxnSpLocks/>
          </p:cNvCxnSpPr>
          <p:nvPr/>
        </p:nvCxnSpPr>
        <p:spPr>
          <a:xfrm>
            <a:off x="7935048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1466BD-0EE7-D652-5D85-72A0E6564365}"/>
              </a:ext>
            </a:extLst>
          </p:cNvPr>
          <p:cNvCxnSpPr>
            <a:cxnSpLocks/>
          </p:cNvCxnSpPr>
          <p:nvPr/>
        </p:nvCxnSpPr>
        <p:spPr>
          <a:xfrm>
            <a:off x="8781694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B079B7-CAE2-8E58-6294-CA0DE7A73D8F}"/>
              </a:ext>
            </a:extLst>
          </p:cNvPr>
          <p:cNvSpPr txBox="1"/>
          <p:nvPr/>
        </p:nvSpPr>
        <p:spPr>
          <a:xfrm>
            <a:off x="2543596" y="5625816"/>
            <a:ext cx="674639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Compaction performed at the granularity of files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2ED2FF-4116-2A84-CEC8-285E95493B6C}"/>
              </a:ext>
            </a:extLst>
          </p:cNvPr>
          <p:cNvSpPr/>
          <p:nvPr/>
        </p:nvSpPr>
        <p:spPr>
          <a:xfrm>
            <a:off x="5386039" y="1840449"/>
            <a:ext cx="914400" cy="42062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11958-0C46-673A-6680-F61BD6E45CD5}"/>
              </a:ext>
            </a:extLst>
          </p:cNvPr>
          <p:cNvSpPr txBox="1"/>
          <p:nvPr/>
        </p:nvSpPr>
        <p:spPr>
          <a:xfrm>
            <a:off x="10276756" y="3237388"/>
            <a:ext cx="1734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Lucida Grande" panose="020B0600040502020204" pitchFamily="34" charset="0"/>
                <a:cs typeface="Lucida Grande" panose="020B0600040502020204" pitchFamily="34" charset="0"/>
              </a:rPr>
              <a:t>size ratio </a:t>
            </a:r>
            <a:r>
              <a:rPr lang="en-US" sz="22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D1B218C-FC31-9A7B-9AEC-056ADB507E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50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4EE6-A849-4DA7-07C5-166A0585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Compactions in </a:t>
            </a:r>
            <a:r>
              <a:rPr lang="en-US" dirty="0" err="1"/>
              <a:t>RocksDB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CD195-F17E-388E-BBDE-57EBCDE0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40" y="1748410"/>
            <a:ext cx="734312" cy="1574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87B16F-713D-FE19-DC9D-640F5006B8A2}"/>
              </a:ext>
            </a:extLst>
          </p:cNvPr>
          <p:cNvCxnSpPr/>
          <p:nvPr/>
        </p:nvCxnSpPr>
        <p:spPr>
          <a:xfrm>
            <a:off x="1733240" y="2537357"/>
            <a:ext cx="7660888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CBA2A-2FFE-8BEB-99D7-A2B40301C1A5}"/>
              </a:ext>
            </a:extLst>
          </p:cNvPr>
          <p:cNvSpPr/>
          <p:nvPr/>
        </p:nvSpPr>
        <p:spPr>
          <a:xfrm>
            <a:off x="5386039" y="1837620"/>
            <a:ext cx="914400" cy="42062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BB135A-5858-1A27-5278-633C3E2AFC3B}"/>
              </a:ext>
            </a:extLst>
          </p:cNvPr>
          <p:cNvSpPr/>
          <p:nvPr/>
        </p:nvSpPr>
        <p:spPr>
          <a:xfrm>
            <a:off x="4928839" y="2813642"/>
            <a:ext cx="1828800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8FE0F6-5B96-736E-5ACF-E2D5360340A1}"/>
              </a:ext>
            </a:extLst>
          </p:cNvPr>
          <p:cNvSpPr/>
          <p:nvPr/>
        </p:nvSpPr>
        <p:spPr>
          <a:xfrm>
            <a:off x="4251256" y="3792786"/>
            <a:ext cx="2565919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F3BEC7-05ED-3CBD-C39E-D137BCB52932}"/>
              </a:ext>
            </a:extLst>
          </p:cNvPr>
          <p:cNvSpPr/>
          <p:nvPr/>
        </p:nvSpPr>
        <p:spPr>
          <a:xfrm>
            <a:off x="2225905" y="4771931"/>
            <a:ext cx="7370261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ACA8E2-3536-D041-624C-CF268DBB5F2D}"/>
              </a:ext>
            </a:extLst>
          </p:cNvPr>
          <p:cNvCxnSpPr/>
          <p:nvPr/>
        </p:nvCxnSpPr>
        <p:spPr>
          <a:xfrm>
            <a:off x="10136458" y="2074128"/>
            <a:ext cx="0" cy="294392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5AB769-2DC6-D6A7-3878-27AC72025CF1}"/>
              </a:ext>
            </a:extLst>
          </p:cNvPr>
          <p:cNvSpPr txBox="1"/>
          <p:nvPr/>
        </p:nvSpPr>
        <p:spPr>
          <a:xfrm>
            <a:off x="3533098" y="1863266"/>
            <a:ext cx="939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0/</a:t>
            </a:r>
          </a:p>
          <a:p>
            <a:r>
              <a:rPr lang="en-US" sz="1600" dirty="0"/>
              <a:t>buffer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4D55C-6A83-7826-A114-999CFFE3A5D8}"/>
              </a:ext>
            </a:extLst>
          </p:cNvPr>
          <p:cNvSpPr txBox="1"/>
          <p:nvPr/>
        </p:nvSpPr>
        <p:spPr>
          <a:xfrm>
            <a:off x="3510655" y="2813642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A4AECA-D6E5-F45F-F8A5-19658F461A8E}"/>
              </a:ext>
            </a:extLst>
          </p:cNvPr>
          <p:cNvSpPr txBox="1"/>
          <p:nvPr/>
        </p:nvSpPr>
        <p:spPr>
          <a:xfrm>
            <a:off x="2963513" y="3792786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C8DE2-8204-1DC1-760A-C434F9605562}"/>
              </a:ext>
            </a:extLst>
          </p:cNvPr>
          <p:cNvSpPr txBox="1"/>
          <p:nvPr/>
        </p:nvSpPr>
        <p:spPr>
          <a:xfrm>
            <a:off x="1245675" y="4771931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896E6E-9F7A-9A3A-BF02-5A17F6D8157E}"/>
              </a:ext>
            </a:extLst>
          </p:cNvPr>
          <p:cNvGrpSpPr/>
          <p:nvPr/>
        </p:nvGrpSpPr>
        <p:grpSpPr>
          <a:xfrm>
            <a:off x="7731007" y="3384027"/>
            <a:ext cx="487442" cy="889152"/>
            <a:chOff x="6722404" y="2433909"/>
            <a:chExt cx="487442" cy="88915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10BD9CC-BB69-296F-5D66-22348241DD27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6" name="Graphic 25" descr="Baseball hat outline">
              <a:extLst>
                <a:ext uri="{FF2B5EF4-FFF2-40B4-BE49-F238E27FC236}">
                  <a16:creationId xmlns:a16="http://schemas.microsoft.com/office/drawing/2014/main" id="{51D983B4-B334-718B-82F7-39DE16275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8F3C16-7DFA-4D7A-EC3D-87FF038685FD}"/>
              </a:ext>
            </a:extLst>
          </p:cNvPr>
          <p:cNvGrpSpPr/>
          <p:nvPr/>
        </p:nvGrpSpPr>
        <p:grpSpPr>
          <a:xfrm>
            <a:off x="9596167" y="4385419"/>
            <a:ext cx="487442" cy="889152"/>
            <a:chOff x="6722404" y="2433909"/>
            <a:chExt cx="487442" cy="88915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244D2E-B5CC-4750-5D9E-BBD5D72F26A3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9" name="Graphic 28" descr="Baseball hat outline">
              <a:extLst>
                <a:ext uri="{FF2B5EF4-FFF2-40B4-BE49-F238E27FC236}">
                  <a16:creationId xmlns:a16="http://schemas.microsoft.com/office/drawing/2014/main" id="{C86DD67E-B0A6-B3EC-5770-1A513837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1543C9-0EF0-9538-6CE3-8ECA34D30042}"/>
              </a:ext>
            </a:extLst>
          </p:cNvPr>
          <p:cNvCxnSpPr>
            <a:cxnSpLocks/>
          </p:cNvCxnSpPr>
          <p:nvPr/>
        </p:nvCxnSpPr>
        <p:spPr>
          <a:xfrm>
            <a:off x="5869196" y="272796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FE3A1C-09EE-F4BD-7BE6-3921774B7978}"/>
              </a:ext>
            </a:extLst>
          </p:cNvPr>
          <p:cNvCxnSpPr>
            <a:cxnSpLocks/>
          </p:cNvCxnSpPr>
          <p:nvPr/>
        </p:nvCxnSpPr>
        <p:spPr>
          <a:xfrm>
            <a:off x="5149754" y="3707113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5B9D44-6E6C-2E6A-4A38-D6A819B0FBBA}"/>
              </a:ext>
            </a:extLst>
          </p:cNvPr>
          <p:cNvCxnSpPr>
            <a:cxnSpLocks/>
          </p:cNvCxnSpPr>
          <p:nvPr/>
        </p:nvCxnSpPr>
        <p:spPr>
          <a:xfrm>
            <a:off x="5997146" y="3763760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686D09-6486-839D-868B-A5FADA3810E4}"/>
              </a:ext>
            </a:extLst>
          </p:cNvPr>
          <p:cNvCxnSpPr>
            <a:cxnSpLocks/>
          </p:cNvCxnSpPr>
          <p:nvPr/>
        </p:nvCxnSpPr>
        <p:spPr>
          <a:xfrm>
            <a:off x="2963513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2A63C1-6BE6-D946-9F5F-04BC6A3868FB}"/>
              </a:ext>
            </a:extLst>
          </p:cNvPr>
          <p:cNvCxnSpPr>
            <a:cxnSpLocks/>
          </p:cNvCxnSpPr>
          <p:nvPr/>
        </p:nvCxnSpPr>
        <p:spPr>
          <a:xfrm>
            <a:off x="3810159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EAE626-F094-855E-0679-C8CA1C9C99F5}"/>
              </a:ext>
            </a:extLst>
          </p:cNvPr>
          <p:cNvCxnSpPr>
            <a:cxnSpLocks/>
          </p:cNvCxnSpPr>
          <p:nvPr/>
        </p:nvCxnSpPr>
        <p:spPr>
          <a:xfrm>
            <a:off x="4648151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13EACD-DC24-0C1B-882F-C19C0E74C790}"/>
              </a:ext>
            </a:extLst>
          </p:cNvPr>
          <p:cNvCxnSpPr>
            <a:cxnSpLocks/>
          </p:cNvCxnSpPr>
          <p:nvPr/>
        </p:nvCxnSpPr>
        <p:spPr>
          <a:xfrm>
            <a:off x="5494797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6D0CE6-68C0-4E3F-E43A-3A98A6A95745}"/>
              </a:ext>
            </a:extLst>
          </p:cNvPr>
          <p:cNvCxnSpPr>
            <a:cxnSpLocks/>
          </p:cNvCxnSpPr>
          <p:nvPr/>
        </p:nvCxnSpPr>
        <p:spPr>
          <a:xfrm>
            <a:off x="6303956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496278-7439-28C1-5C50-BBEA8D1B9E04}"/>
              </a:ext>
            </a:extLst>
          </p:cNvPr>
          <p:cNvCxnSpPr>
            <a:cxnSpLocks/>
          </p:cNvCxnSpPr>
          <p:nvPr/>
        </p:nvCxnSpPr>
        <p:spPr>
          <a:xfrm>
            <a:off x="7150602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8FD911-4A46-3AB4-AD79-4501C8DC415E}"/>
              </a:ext>
            </a:extLst>
          </p:cNvPr>
          <p:cNvCxnSpPr>
            <a:cxnSpLocks/>
          </p:cNvCxnSpPr>
          <p:nvPr/>
        </p:nvCxnSpPr>
        <p:spPr>
          <a:xfrm>
            <a:off x="7935048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1466BD-0EE7-D652-5D85-72A0E6564365}"/>
              </a:ext>
            </a:extLst>
          </p:cNvPr>
          <p:cNvCxnSpPr>
            <a:cxnSpLocks/>
          </p:cNvCxnSpPr>
          <p:nvPr/>
        </p:nvCxnSpPr>
        <p:spPr>
          <a:xfrm>
            <a:off x="8781694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B079B7-CAE2-8E58-6294-CA0DE7A73D8F}"/>
              </a:ext>
            </a:extLst>
          </p:cNvPr>
          <p:cNvSpPr txBox="1"/>
          <p:nvPr/>
        </p:nvSpPr>
        <p:spPr>
          <a:xfrm>
            <a:off x="2543596" y="5625816"/>
            <a:ext cx="674639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Compaction performed at the granularity of files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2ED2FF-4116-2A84-CEC8-285E95493B6C}"/>
              </a:ext>
            </a:extLst>
          </p:cNvPr>
          <p:cNvSpPr/>
          <p:nvPr/>
        </p:nvSpPr>
        <p:spPr>
          <a:xfrm>
            <a:off x="6757639" y="2816763"/>
            <a:ext cx="914400" cy="42062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D604C8-5E79-657C-9462-50F5EE3437F0}"/>
              </a:ext>
            </a:extLst>
          </p:cNvPr>
          <p:cNvGrpSpPr/>
          <p:nvPr/>
        </p:nvGrpSpPr>
        <p:grpSpPr>
          <a:xfrm>
            <a:off x="6817176" y="2412763"/>
            <a:ext cx="487442" cy="889152"/>
            <a:chOff x="6722404" y="2433909"/>
            <a:chExt cx="487442" cy="88915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F6139A-22C9-2CD7-7DEA-4054F74EAB98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rgbClr val="00B0F0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2" name="Graphic 21" descr="Baseball hat outline">
              <a:extLst>
                <a:ext uri="{FF2B5EF4-FFF2-40B4-BE49-F238E27FC236}">
                  <a16:creationId xmlns:a16="http://schemas.microsoft.com/office/drawing/2014/main" id="{9312A2D8-9750-5F7E-E01F-249FBFCE9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F9B8C22-4A28-2B22-4AAB-5A1E729EEE21}"/>
              </a:ext>
            </a:extLst>
          </p:cNvPr>
          <p:cNvSpPr/>
          <p:nvPr/>
        </p:nvSpPr>
        <p:spPr>
          <a:xfrm>
            <a:off x="4831491" y="2756996"/>
            <a:ext cx="2899515" cy="566064"/>
          </a:xfrm>
          <a:custGeom>
            <a:avLst/>
            <a:gdLst>
              <a:gd name="connsiteX0" fmla="*/ 0 w 2899515"/>
              <a:gd name="connsiteY0" fmla="*/ 0 h 566064"/>
              <a:gd name="connsiteX1" fmla="*/ 550908 w 2899515"/>
              <a:gd name="connsiteY1" fmla="*/ 0 h 566064"/>
              <a:gd name="connsiteX2" fmla="*/ 1043825 w 2899515"/>
              <a:gd name="connsiteY2" fmla="*/ 0 h 566064"/>
              <a:gd name="connsiteX3" fmla="*/ 1681719 w 2899515"/>
              <a:gd name="connsiteY3" fmla="*/ 0 h 566064"/>
              <a:gd name="connsiteX4" fmla="*/ 2232627 w 2899515"/>
              <a:gd name="connsiteY4" fmla="*/ 0 h 566064"/>
              <a:gd name="connsiteX5" fmla="*/ 2899515 w 2899515"/>
              <a:gd name="connsiteY5" fmla="*/ 0 h 566064"/>
              <a:gd name="connsiteX6" fmla="*/ 2899515 w 2899515"/>
              <a:gd name="connsiteY6" fmla="*/ 566064 h 566064"/>
              <a:gd name="connsiteX7" fmla="*/ 2319612 w 2899515"/>
              <a:gd name="connsiteY7" fmla="*/ 566064 h 566064"/>
              <a:gd name="connsiteX8" fmla="*/ 1681719 w 2899515"/>
              <a:gd name="connsiteY8" fmla="*/ 566064 h 566064"/>
              <a:gd name="connsiteX9" fmla="*/ 1188801 w 2899515"/>
              <a:gd name="connsiteY9" fmla="*/ 566064 h 566064"/>
              <a:gd name="connsiteX10" fmla="*/ 608898 w 2899515"/>
              <a:gd name="connsiteY10" fmla="*/ 566064 h 566064"/>
              <a:gd name="connsiteX11" fmla="*/ 0 w 2899515"/>
              <a:gd name="connsiteY11" fmla="*/ 566064 h 566064"/>
              <a:gd name="connsiteX12" fmla="*/ 0 w 2899515"/>
              <a:gd name="connsiteY12" fmla="*/ 0 h 56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9515" h="566064" extrusionOk="0">
                <a:moveTo>
                  <a:pt x="0" y="0"/>
                </a:moveTo>
                <a:cubicBezTo>
                  <a:pt x="209930" y="-15794"/>
                  <a:pt x="429607" y="10515"/>
                  <a:pt x="550908" y="0"/>
                </a:cubicBezTo>
                <a:cubicBezTo>
                  <a:pt x="672209" y="-10515"/>
                  <a:pt x="882725" y="-1062"/>
                  <a:pt x="1043825" y="0"/>
                </a:cubicBezTo>
                <a:cubicBezTo>
                  <a:pt x="1204925" y="1062"/>
                  <a:pt x="1507310" y="-7131"/>
                  <a:pt x="1681719" y="0"/>
                </a:cubicBezTo>
                <a:cubicBezTo>
                  <a:pt x="1856128" y="7131"/>
                  <a:pt x="2075422" y="-25348"/>
                  <a:pt x="2232627" y="0"/>
                </a:cubicBezTo>
                <a:cubicBezTo>
                  <a:pt x="2389832" y="25348"/>
                  <a:pt x="2599514" y="-29263"/>
                  <a:pt x="2899515" y="0"/>
                </a:cubicBezTo>
                <a:cubicBezTo>
                  <a:pt x="2885816" y="138682"/>
                  <a:pt x="2910137" y="437180"/>
                  <a:pt x="2899515" y="566064"/>
                </a:cubicBezTo>
                <a:cubicBezTo>
                  <a:pt x="2655774" y="553393"/>
                  <a:pt x="2561319" y="572386"/>
                  <a:pt x="2319612" y="566064"/>
                </a:cubicBezTo>
                <a:cubicBezTo>
                  <a:pt x="2077905" y="559742"/>
                  <a:pt x="1951460" y="550812"/>
                  <a:pt x="1681719" y="566064"/>
                </a:cubicBezTo>
                <a:cubicBezTo>
                  <a:pt x="1411978" y="581316"/>
                  <a:pt x="1307692" y="569784"/>
                  <a:pt x="1188801" y="566064"/>
                </a:cubicBezTo>
                <a:cubicBezTo>
                  <a:pt x="1069910" y="562344"/>
                  <a:pt x="777076" y="548259"/>
                  <a:pt x="608898" y="566064"/>
                </a:cubicBezTo>
                <a:cubicBezTo>
                  <a:pt x="440720" y="583869"/>
                  <a:pt x="161679" y="573522"/>
                  <a:pt x="0" y="566064"/>
                </a:cubicBezTo>
                <a:cubicBezTo>
                  <a:pt x="17576" y="401800"/>
                  <a:pt x="-7894" y="118132"/>
                  <a:pt x="0" y="0"/>
                </a:cubicBez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8DE50D-9224-32BD-EB6F-4EDD06F417A4}"/>
              </a:ext>
            </a:extLst>
          </p:cNvPr>
          <p:cNvSpPr txBox="1"/>
          <p:nvPr/>
        </p:nvSpPr>
        <p:spPr>
          <a:xfrm>
            <a:off x="10276756" y="3237388"/>
            <a:ext cx="1734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Lucida Grande" panose="020B0600040502020204" pitchFamily="34" charset="0"/>
                <a:cs typeface="Lucida Grande" panose="020B0600040502020204" pitchFamily="34" charset="0"/>
              </a:rPr>
              <a:t>size ratio </a:t>
            </a:r>
            <a:r>
              <a:rPr lang="en-US" sz="22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0D7FAA-B8A3-4AB6-8DEA-65F2B6B943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26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4EE6-A849-4DA7-07C5-166A0585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Compactions in </a:t>
            </a:r>
            <a:r>
              <a:rPr lang="en-US" dirty="0" err="1"/>
              <a:t>RocksDB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CD195-F17E-388E-BBDE-57EBCDE0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40" y="1748410"/>
            <a:ext cx="734312" cy="1574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87B16F-713D-FE19-DC9D-640F5006B8A2}"/>
              </a:ext>
            </a:extLst>
          </p:cNvPr>
          <p:cNvCxnSpPr/>
          <p:nvPr/>
        </p:nvCxnSpPr>
        <p:spPr>
          <a:xfrm>
            <a:off x="1733240" y="2537357"/>
            <a:ext cx="7660888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CBA2A-2FFE-8BEB-99D7-A2B40301C1A5}"/>
              </a:ext>
            </a:extLst>
          </p:cNvPr>
          <p:cNvSpPr/>
          <p:nvPr/>
        </p:nvSpPr>
        <p:spPr>
          <a:xfrm>
            <a:off x="5386039" y="1837620"/>
            <a:ext cx="914400" cy="42062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BB135A-5858-1A27-5278-633C3E2AFC3B}"/>
              </a:ext>
            </a:extLst>
          </p:cNvPr>
          <p:cNvSpPr/>
          <p:nvPr/>
        </p:nvSpPr>
        <p:spPr>
          <a:xfrm>
            <a:off x="4928839" y="2813642"/>
            <a:ext cx="1828800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8FE0F6-5B96-736E-5ACF-E2D5360340A1}"/>
              </a:ext>
            </a:extLst>
          </p:cNvPr>
          <p:cNvSpPr/>
          <p:nvPr/>
        </p:nvSpPr>
        <p:spPr>
          <a:xfrm>
            <a:off x="4251256" y="3792786"/>
            <a:ext cx="2565919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F3BEC7-05ED-3CBD-C39E-D137BCB52932}"/>
              </a:ext>
            </a:extLst>
          </p:cNvPr>
          <p:cNvSpPr/>
          <p:nvPr/>
        </p:nvSpPr>
        <p:spPr>
          <a:xfrm>
            <a:off x="2225905" y="4771931"/>
            <a:ext cx="7370261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ACA8E2-3536-D041-624C-CF268DBB5F2D}"/>
              </a:ext>
            </a:extLst>
          </p:cNvPr>
          <p:cNvCxnSpPr/>
          <p:nvPr/>
        </p:nvCxnSpPr>
        <p:spPr>
          <a:xfrm>
            <a:off x="10136458" y="2074128"/>
            <a:ext cx="0" cy="294392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5AB769-2DC6-D6A7-3878-27AC72025CF1}"/>
              </a:ext>
            </a:extLst>
          </p:cNvPr>
          <p:cNvSpPr txBox="1"/>
          <p:nvPr/>
        </p:nvSpPr>
        <p:spPr>
          <a:xfrm>
            <a:off x="3533098" y="1863266"/>
            <a:ext cx="939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0/</a:t>
            </a:r>
          </a:p>
          <a:p>
            <a:r>
              <a:rPr lang="en-US" sz="1600" dirty="0"/>
              <a:t>buffer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4D55C-6A83-7826-A114-999CFFE3A5D8}"/>
              </a:ext>
            </a:extLst>
          </p:cNvPr>
          <p:cNvSpPr txBox="1"/>
          <p:nvPr/>
        </p:nvSpPr>
        <p:spPr>
          <a:xfrm>
            <a:off x="3510655" y="2813642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A4AECA-D6E5-F45F-F8A5-19658F461A8E}"/>
              </a:ext>
            </a:extLst>
          </p:cNvPr>
          <p:cNvSpPr txBox="1"/>
          <p:nvPr/>
        </p:nvSpPr>
        <p:spPr>
          <a:xfrm>
            <a:off x="2963513" y="3792786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C8DE2-8204-1DC1-760A-C434F9605562}"/>
              </a:ext>
            </a:extLst>
          </p:cNvPr>
          <p:cNvSpPr txBox="1"/>
          <p:nvPr/>
        </p:nvSpPr>
        <p:spPr>
          <a:xfrm>
            <a:off x="1245675" y="4771931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896E6E-9F7A-9A3A-BF02-5A17F6D8157E}"/>
              </a:ext>
            </a:extLst>
          </p:cNvPr>
          <p:cNvGrpSpPr/>
          <p:nvPr/>
        </p:nvGrpSpPr>
        <p:grpSpPr>
          <a:xfrm>
            <a:off x="7731007" y="3384027"/>
            <a:ext cx="487442" cy="889152"/>
            <a:chOff x="6722404" y="2433909"/>
            <a:chExt cx="487442" cy="88915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10BD9CC-BB69-296F-5D66-22348241DD27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6" name="Graphic 25" descr="Baseball hat outline">
              <a:extLst>
                <a:ext uri="{FF2B5EF4-FFF2-40B4-BE49-F238E27FC236}">
                  <a16:creationId xmlns:a16="http://schemas.microsoft.com/office/drawing/2014/main" id="{51D983B4-B334-718B-82F7-39DE16275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8F3C16-7DFA-4D7A-EC3D-87FF038685FD}"/>
              </a:ext>
            </a:extLst>
          </p:cNvPr>
          <p:cNvGrpSpPr/>
          <p:nvPr/>
        </p:nvGrpSpPr>
        <p:grpSpPr>
          <a:xfrm>
            <a:off x="9596167" y="4385419"/>
            <a:ext cx="487442" cy="889152"/>
            <a:chOff x="6722404" y="2433909"/>
            <a:chExt cx="487442" cy="88915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244D2E-B5CC-4750-5D9E-BBD5D72F26A3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9" name="Graphic 28" descr="Baseball hat outline">
              <a:extLst>
                <a:ext uri="{FF2B5EF4-FFF2-40B4-BE49-F238E27FC236}">
                  <a16:creationId xmlns:a16="http://schemas.microsoft.com/office/drawing/2014/main" id="{C86DD67E-B0A6-B3EC-5770-1A513837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1543C9-0EF0-9538-6CE3-8ECA34D30042}"/>
              </a:ext>
            </a:extLst>
          </p:cNvPr>
          <p:cNvCxnSpPr>
            <a:cxnSpLocks/>
          </p:cNvCxnSpPr>
          <p:nvPr/>
        </p:nvCxnSpPr>
        <p:spPr>
          <a:xfrm>
            <a:off x="5869196" y="272796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FE3A1C-09EE-F4BD-7BE6-3921774B7978}"/>
              </a:ext>
            </a:extLst>
          </p:cNvPr>
          <p:cNvCxnSpPr>
            <a:cxnSpLocks/>
          </p:cNvCxnSpPr>
          <p:nvPr/>
        </p:nvCxnSpPr>
        <p:spPr>
          <a:xfrm>
            <a:off x="5149754" y="3707113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5B9D44-6E6C-2E6A-4A38-D6A819B0FBBA}"/>
              </a:ext>
            </a:extLst>
          </p:cNvPr>
          <p:cNvCxnSpPr>
            <a:cxnSpLocks/>
          </p:cNvCxnSpPr>
          <p:nvPr/>
        </p:nvCxnSpPr>
        <p:spPr>
          <a:xfrm>
            <a:off x="5997146" y="3763760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686D09-6486-839D-868B-A5FADA3810E4}"/>
              </a:ext>
            </a:extLst>
          </p:cNvPr>
          <p:cNvCxnSpPr>
            <a:cxnSpLocks/>
          </p:cNvCxnSpPr>
          <p:nvPr/>
        </p:nvCxnSpPr>
        <p:spPr>
          <a:xfrm>
            <a:off x="2963513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2A63C1-6BE6-D946-9F5F-04BC6A3868FB}"/>
              </a:ext>
            </a:extLst>
          </p:cNvPr>
          <p:cNvCxnSpPr>
            <a:cxnSpLocks/>
          </p:cNvCxnSpPr>
          <p:nvPr/>
        </p:nvCxnSpPr>
        <p:spPr>
          <a:xfrm>
            <a:off x="3810159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EAE626-F094-855E-0679-C8CA1C9C99F5}"/>
              </a:ext>
            </a:extLst>
          </p:cNvPr>
          <p:cNvCxnSpPr>
            <a:cxnSpLocks/>
          </p:cNvCxnSpPr>
          <p:nvPr/>
        </p:nvCxnSpPr>
        <p:spPr>
          <a:xfrm>
            <a:off x="4648151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13EACD-DC24-0C1B-882F-C19C0E74C790}"/>
              </a:ext>
            </a:extLst>
          </p:cNvPr>
          <p:cNvCxnSpPr>
            <a:cxnSpLocks/>
          </p:cNvCxnSpPr>
          <p:nvPr/>
        </p:nvCxnSpPr>
        <p:spPr>
          <a:xfrm>
            <a:off x="5494797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6D0CE6-68C0-4E3F-E43A-3A98A6A95745}"/>
              </a:ext>
            </a:extLst>
          </p:cNvPr>
          <p:cNvCxnSpPr>
            <a:cxnSpLocks/>
          </p:cNvCxnSpPr>
          <p:nvPr/>
        </p:nvCxnSpPr>
        <p:spPr>
          <a:xfrm>
            <a:off x="6303956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496278-7439-28C1-5C50-BBEA8D1B9E04}"/>
              </a:ext>
            </a:extLst>
          </p:cNvPr>
          <p:cNvCxnSpPr>
            <a:cxnSpLocks/>
          </p:cNvCxnSpPr>
          <p:nvPr/>
        </p:nvCxnSpPr>
        <p:spPr>
          <a:xfrm>
            <a:off x="7150602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8FD911-4A46-3AB4-AD79-4501C8DC415E}"/>
              </a:ext>
            </a:extLst>
          </p:cNvPr>
          <p:cNvCxnSpPr>
            <a:cxnSpLocks/>
          </p:cNvCxnSpPr>
          <p:nvPr/>
        </p:nvCxnSpPr>
        <p:spPr>
          <a:xfrm>
            <a:off x="7935048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1466BD-0EE7-D652-5D85-72A0E6564365}"/>
              </a:ext>
            </a:extLst>
          </p:cNvPr>
          <p:cNvCxnSpPr>
            <a:cxnSpLocks/>
          </p:cNvCxnSpPr>
          <p:nvPr/>
        </p:nvCxnSpPr>
        <p:spPr>
          <a:xfrm>
            <a:off x="8781694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B079B7-CAE2-8E58-6294-CA0DE7A73D8F}"/>
              </a:ext>
            </a:extLst>
          </p:cNvPr>
          <p:cNvSpPr txBox="1"/>
          <p:nvPr/>
        </p:nvSpPr>
        <p:spPr>
          <a:xfrm>
            <a:off x="2543596" y="5625816"/>
            <a:ext cx="674639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Compaction performed at the granularity of files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2ED2FF-4116-2A84-CEC8-285E95493B6C}"/>
              </a:ext>
            </a:extLst>
          </p:cNvPr>
          <p:cNvSpPr/>
          <p:nvPr/>
        </p:nvSpPr>
        <p:spPr>
          <a:xfrm>
            <a:off x="6757639" y="2816763"/>
            <a:ext cx="914400" cy="42062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D604C8-5E79-657C-9462-50F5EE3437F0}"/>
              </a:ext>
            </a:extLst>
          </p:cNvPr>
          <p:cNvGrpSpPr/>
          <p:nvPr/>
        </p:nvGrpSpPr>
        <p:grpSpPr>
          <a:xfrm>
            <a:off x="6817176" y="2412763"/>
            <a:ext cx="487442" cy="889152"/>
            <a:chOff x="6722404" y="2433909"/>
            <a:chExt cx="487442" cy="88915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F6139A-22C9-2CD7-7DEA-4054F74EAB98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rgbClr val="00B0F0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2" name="Graphic 21" descr="Baseball hat outline">
              <a:extLst>
                <a:ext uri="{FF2B5EF4-FFF2-40B4-BE49-F238E27FC236}">
                  <a16:creationId xmlns:a16="http://schemas.microsoft.com/office/drawing/2014/main" id="{9312A2D8-9750-5F7E-E01F-249FBFCE9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9E62BD5-BA40-B5DD-8EC8-B641F3D3C9C5}"/>
              </a:ext>
            </a:extLst>
          </p:cNvPr>
          <p:cNvSpPr/>
          <p:nvPr/>
        </p:nvSpPr>
        <p:spPr>
          <a:xfrm>
            <a:off x="5869196" y="2756996"/>
            <a:ext cx="938158" cy="566064"/>
          </a:xfrm>
          <a:custGeom>
            <a:avLst/>
            <a:gdLst>
              <a:gd name="connsiteX0" fmla="*/ 0 w 938158"/>
              <a:gd name="connsiteY0" fmla="*/ 0 h 566064"/>
              <a:gd name="connsiteX1" fmla="*/ 459697 w 938158"/>
              <a:gd name="connsiteY1" fmla="*/ 0 h 566064"/>
              <a:gd name="connsiteX2" fmla="*/ 938158 w 938158"/>
              <a:gd name="connsiteY2" fmla="*/ 0 h 566064"/>
              <a:gd name="connsiteX3" fmla="*/ 938158 w 938158"/>
              <a:gd name="connsiteY3" fmla="*/ 566064 h 566064"/>
              <a:gd name="connsiteX4" fmla="*/ 469079 w 938158"/>
              <a:gd name="connsiteY4" fmla="*/ 566064 h 566064"/>
              <a:gd name="connsiteX5" fmla="*/ 0 w 938158"/>
              <a:gd name="connsiteY5" fmla="*/ 566064 h 566064"/>
              <a:gd name="connsiteX6" fmla="*/ 0 w 938158"/>
              <a:gd name="connsiteY6" fmla="*/ 0 h 56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8158" h="566064" extrusionOk="0">
                <a:moveTo>
                  <a:pt x="0" y="0"/>
                </a:moveTo>
                <a:cubicBezTo>
                  <a:pt x="167910" y="953"/>
                  <a:pt x="338747" y="10316"/>
                  <a:pt x="459697" y="0"/>
                </a:cubicBezTo>
                <a:cubicBezTo>
                  <a:pt x="580647" y="-10316"/>
                  <a:pt x="779620" y="12550"/>
                  <a:pt x="938158" y="0"/>
                </a:cubicBezTo>
                <a:cubicBezTo>
                  <a:pt x="918274" y="239150"/>
                  <a:pt x="934977" y="299541"/>
                  <a:pt x="938158" y="566064"/>
                </a:cubicBezTo>
                <a:cubicBezTo>
                  <a:pt x="747200" y="584613"/>
                  <a:pt x="614176" y="581937"/>
                  <a:pt x="469079" y="566064"/>
                </a:cubicBezTo>
                <a:cubicBezTo>
                  <a:pt x="323982" y="550191"/>
                  <a:pt x="175283" y="579409"/>
                  <a:pt x="0" y="566064"/>
                </a:cubicBezTo>
                <a:cubicBezTo>
                  <a:pt x="15817" y="350705"/>
                  <a:pt x="2917" y="206601"/>
                  <a:pt x="0" y="0"/>
                </a:cubicBez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D4711E-5F9F-AC43-D7BE-CE40249E185A}"/>
              </a:ext>
            </a:extLst>
          </p:cNvPr>
          <p:cNvSpPr/>
          <p:nvPr/>
        </p:nvSpPr>
        <p:spPr>
          <a:xfrm>
            <a:off x="5094605" y="3724838"/>
            <a:ext cx="938158" cy="566064"/>
          </a:xfrm>
          <a:custGeom>
            <a:avLst/>
            <a:gdLst>
              <a:gd name="connsiteX0" fmla="*/ 0 w 938158"/>
              <a:gd name="connsiteY0" fmla="*/ 0 h 566064"/>
              <a:gd name="connsiteX1" fmla="*/ 459697 w 938158"/>
              <a:gd name="connsiteY1" fmla="*/ 0 h 566064"/>
              <a:gd name="connsiteX2" fmla="*/ 938158 w 938158"/>
              <a:gd name="connsiteY2" fmla="*/ 0 h 566064"/>
              <a:gd name="connsiteX3" fmla="*/ 938158 w 938158"/>
              <a:gd name="connsiteY3" fmla="*/ 566064 h 566064"/>
              <a:gd name="connsiteX4" fmla="*/ 469079 w 938158"/>
              <a:gd name="connsiteY4" fmla="*/ 566064 h 566064"/>
              <a:gd name="connsiteX5" fmla="*/ 0 w 938158"/>
              <a:gd name="connsiteY5" fmla="*/ 566064 h 566064"/>
              <a:gd name="connsiteX6" fmla="*/ 0 w 938158"/>
              <a:gd name="connsiteY6" fmla="*/ 0 h 56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8158" h="566064" extrusionOk="0">
                <a:moveTo>
                  <a:pt x="0" y="0"/>
                </a:moveTo>
                <a:cubicBezTo>
                  <a:pt x="167910" y="953"/>
                  <a:pt x="338747" y="10316"/>
                  <a:pt x="459697" y="0"/>
                </a:cubicBezTo>
                <a:cubicBezTo>
                  <a:pt x="580647" y="-10316"/>
                  <a:pt x="779620" y="12550"/>
                  <a:pt x="938158" y="0"/>
                </a:cubicBezTo>
                <a:cubicBezTo>
                  <a:pt x="918274" y="239150"/>
                  <a:pt x="934977" y="299541"/>
                  <a:pt x="938158" y="566064"/>
                </a:cubicBezTo>
                <a:cubicBezTo>
                  <a:pt x="747200" y="584613"/>
                  <a:pt x="614176" y="581937"/>
                  <a:pt x="469079" y="566064"/>
                </a:cubicBezTo>
                <a:cubicBezTo>
                  <a:pt x="323982" y="550191"/>
                  <a:pt x="175283" y="579409"/>
                  <a:pt x="0" y="566064"/>
                </a:cubicBezTo>
                <a:cubicBezTo>
                  <a:pt x="15817" y="350705"/>
                  <a:pt x="2917" y="206601"/>
                  <a:pt x="0" y="0"/>
                </a:cubicBez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89C28-5EA9-8EFB-7A7D-07ADE6995C3B}"/>
              </a:ext>
            </a:extLst>
          </p:cNvPr>
          <p:cNvSpPr/>
          <p:nvPr/>
        </p:nvSpPr>
        <p:spPr>
          <a:xfrm>
            <a:off x="5940349" y="3727837"/>
            <a:ext cx="938158" cy="566064"/>
          </a:xfrm>
          <a:custGeom>
            <a:avLst/>
            <a:gdLst>
              <a:gd name="connsiteX0" fmla="*/ 0 w 938158"/>
              <a:gd name="connsiteY0" fmla="*/ 0 h 566064"/>
              <a:gd name="connsiteX1" fmla="*/ 459697 w 938158"/>
              <a:gd name="connsiteY1" fmla="*/ 0 h 566064"/>
              <a:gd name="connsiteX2" fmla="*/ 938158 w 938158"/>
              <a:gd name="connsiteY2" fmla="*/ 0 h 566064"/>
              <a:gd name="connsiteX3" fmla="*/ 938158 w 938158"/>
              <a:gd name="connsiteY3" fmla="*/ 566064 h 566064"/>
              <a:gd name="connsiteX4" fmla="*/ 469079 w 938158"/>
              <a:gd name="connsiteY4" fmla="*/ 566064 h 566064"/>
              <a:gd name="connsiteX5" fmla="*/ 0 w 938158"/>
              <a:gd name="connsiteY5" fmla="*/ 566064 h 566064"/>
              <a:gd name="connsiteX6" fmla="*/ 0 w 938158"/>
              <a:gd name="connsiteY6" fmla="*/ 0 h 56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8158" h="566064" extrusionOk="0">
                <a:moveTo>
                  <a:pt x="0" y="0"/>
                </a:moveTo>
                <a:cubicBezTo>
                  <a:pt x="167910" y="953"/>
                  <a:pt x="338747" y="10316"/>
                  <a:pt x="459697" y="0"/>
                </a:cubicBezTo>
                <a:cubicBezTo>
                  <a:pt x="580647" y="-10316"/>
                  <a:pt x="779620" y="12550"/>
                  <a:pt x="938158" y="0"/>
                </a:cubicBezTo>
                <a:cubicBezTo>
                  <a:pt x="918274" y="239150"/>
                  <a:pt x="934977" y="299541"/>
                  <a:pt x="938158" y="566064"/>
                </a:cubicBezTo>
                <a:cubicBezTo>
                  <a:pt x="747200" y="584613"/>
                  <a:pt x="614176" y="581937"/>
                  <a:pt x="469079" y="566064"/>
                </a:cubicBezTo>
                <a:cubicBezTo>
                  <a:pt x="323982" y="550191"/>
                  <a:pt x="175283" y="579409"/>
                  <a:pt x="0" y="566064"/>
                </a:cubicBezTo>
                <a:cubicBezTo>
                  <a:pt x="15817" y="350705"/>
                  <a:pt x="2917" y="206601"/>
                  <a:pt x="0" y="0"/>
                </a:cubicBez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9FAF40-8734-4666-1C61-A0B4F1D7019E}"/>
              </a:ext>
            </a:extLst>
          </p:cNvPr>
          <p:cNvSpPr txBox="1"/>
          <p:nvPr/>
        </p:nvSpPr>
        <p:spPr>
          <a:xfrm>
            <a:off x="7684406" y="2787535"/>
            <a:ext cx="249896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pick subset of files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9F2B3DC-26AB-71D4-CEFE-B7CCE443AC4C}"/>
              </a:ext>
            </a:extLst>
          </p:cNvPr>
          <p:cNvSpPr/>
          <p:nvPr/>
        </p:nvSpPr>
        <p:spPr>
          <a:xfrm>
            <a:off x="5883235" y="2806893"/>
            <a:ext cx="914400" cy="42062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23B867-B062-B02A-3BFA-469A5F131B47}"/>
              </a:ext>
            </a:extLst>
          </p:cNvPr>
          <p:cNvSpPr txBox="1"/>
          <p:nvPr/>
        </p:nvSpPr>
        <p:spPr>
          <a:xfrm>
            <a:off x="10276756" y="3237388"/>
            <a:ext cx="1734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Lucida Grande" panose="020B0600040502020204" pitchFamily="34" charset="0"/>
                <a:cs typeface="Lucida Grande" panose="020B0600040502020204" pitchFamily="34" charset="0"/>
              </a:rPr>
              <a:t>size ratio </a:t>
            </a:r>
            <a:r>
              <a:rPr lang="en-US" sz="22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0A59D4-E3F8-1EED-27B9-0D9D4285F4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0EB1C39-1E66-046C-4FB0-302E65983B0A}"/>
              </a:ext>
            </a:extLst>
          </p:cNvPr>
          <p:cNvGrpSpPr/>
          <p:nvPr/>
        </p:nvGrpSpPr>
        <p:grpSpPr>
          <a:xfrm>
            <a:off x="1673490" y="2083042"/>
            <a:ext cx="8845021" cy="2691917"/>
            <a:chOff x="790592" y="1943500"/>
            <a:chExt cx="8845021" cy="26919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2490B7-FE73-31A5-6687-6F7690E119D4}"/>
                </a:ext>
              </a:extLst>
            </p:cNvPr>
            <p:cNvGrpSpPr/>
            <p:nvPr/>
          </p:nvGrpSpPr>
          <p:grpSpPr>
            <a:xfrm>
              <a:off x="790592" y="1943500"/>
              <a:ext cx="2691918" cy="2691917"/>
              <a:chOff x="790592" y="1943500"/>
              <a:chExt cx="2691918" cy="2691917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7B9609C-A8A5-EAF6-D9C5-917181BC9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90592" y="2549442"/>
                <a:ext cx="2085975" cy="208597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601BC346-2F96-03C5-735A-E0CFAD7A3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895429">
                <a:off x="2270626" y="1943500"/>
                <a:ext cx="1211884" cy="1211884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FF263E-306C-008A-3326-BE3E6DF2B696}"/>
                </a:ext>
              </a:extLst>
            </p:cNvPr>
            <p:cNvSpPr txBox="1"/>
            <p:nvPr/>
          </p:nvSpPr>
          <p:spPr>
            <a:xfrm>
              <a:off x="3260025" y="2992266"/>
              <a:ext cx="6375588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What if data already has some structure?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06030-3952-337F-D2FC-F6EADC6D06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4EE6-A849-4DA7-07C5-166A0585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Compactions in </a:t>
            </a:r>
            <a:r>
              <a:rPr lang="en-US" dirty="0" err="1"/>
              <a:t>RocksDB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CD195-F17E-388E-BBDE-57EBCDE0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40" y="1748410"/>
            <a:ext cx="734312" cy="1574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87B16F-713D-FE19-DC9D-640F5006B8A2}"/>
              </a:ext>
            </a:extLst>
          </p:cNvPr>
          <p:cNvCxnSpPr/>
          <p:nvPr/>
        </p:nvCxnSpPr>
        <p:spPr>
          <a:xfrm>
            <a:off x="1733240" y="2537357"/>
            <a:ext cx="7660888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CBA2A-2FFE-8BEB-99D7-A2B40301C1A5}"/>
              </a:ext>
            </a:extLst>
          </p:cNvPr>
          <p:cNvSpPr/>
          <p:nvPr/>
        </p:nvSpPr>
        <p:spPr>
          <a:xfrm>
            <a:off x="5386039" y="1837620"/>
            <a:ext cx="914400" cy="42062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BB135A-5858-1A27-5278-633C3E2AFC3B}"/>
              </a:ext>
            </a:extLst>
          </p:cNvPr>
          <p:cNvSpPr/>
          <p:nvPr/>
        </p:nvSpPr>
        <p:spPr>
          <a:xfrm>
            <a:off x="4928839" y="2813642"/>
            <a:ext cx="1828800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8FE0F6-5B96-736E-5ACF-E2D5360340A1}"/>
              </a:ext>
            </a:extLst>
          </p:cNvPr>
          <p:cNvSpPr/>
          <p:nvPr/>
        </p:nvSpPr>
        <p:spPr>
          <a:xfrm>
            <a:off x="4251256" y="3792786"/>
            <a:ext cx="3552957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F3BEC7-05ED-3CBD-C39E-D137BCB52932}"/>
              </a:ext>
            </a:extLst>
          </p:cNvPr>
          <p:cNvSpPr/>
          <p:nvPr/>
        </p:nvSpPr>
        <p:spPr>
          <a:xfrm>
            <a:off x="2225905" y="4771931"/>
            <a:ext cx="7370261" cy="4237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ACA8E2-3536-D041-624C-CF268DBB5F2D}"/>
              </a:ext>
            </a:extLst>
          </p:cNvPr>
          <p:cNvCxnSpPr/>
          <p:nvPr/>
        </p:nvCxnSpPr>
        <p:spPr>
          <a:xfrm>
            <a:off x="10136458" y="2074128"/>
            <a:ext cx="0" cy="294392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C90587-6175-C899-C9EF-D9A9ED37272B}"/>
              </a:ext>
            </a:extLst>
          </p:cNvPr>
          <p:cNvSpPr txBox="1"/>
          <p:nvPr/>
        </p:nvSpPr>
        <p:spPr>
          <a:xfrm>
            <a:off x="10276756" y="3237388"/>
            <a:ext cx="1734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Lucida Grande" panose="020B0600040502020204" pitchFamily="34" charset="0"/>
                <a:cs typeface="Lucida Grande" panose="020B0600040502020204" pitchFamily="34" charset="0"/>
              </a:rPr>
              <a:t>size ratio </a:t>
            </a:r>
            <a:r>
              <a:rPr lang="en-US" sz="22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AB769-2DC6-D6A7-3878-27AC72025CF1}"/>
              </a:ext>
            </a:extLst>
          </p:cNvPr>
          <p:cNvSpPr txBox="1"/>
          <p:nvPr/>
        </p:nvSpPr>
        <p:spPr>
          <a:xfrm>
            <a:off x="3533098" y="1863266"/>
            <a:ext cx="939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0/</a:t>
            </a:r>
          </a:p>
          <a:p>
            <a:r>
              <a:rPr lang="en-US" sz="1600" dirty="0"/>
              <a:t>buffer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4D55C-6A83-7826-A114-999CFFE3A5D8}"/>
              </a:ext>
            </a:extLst>
          </p:cNvPr>
          <p:cNvSpPr txBox="1"/>
          <p:nvPr/>
        </p:nvSpPr>
        <p:spPr>
          <a:xfrm>
            <a:off x="3510655" y="2813642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A4AECA-D6E5-F45F-F8A5-19658F461A8E}"/>
              </a:ext>
            </a:extLst>
          </p:cNvPr>
          <p:cNvSpPr txBox="1"/>
          <p:nvPr/>
        </p:nvSpPr>
        <p:spPr>
          <a:xfrm>
            <a:off x="2963513" y="3792786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C8DE2-8204-1DC1-760A-C434F9605562}"/>
              </a:ext>
            </a:extLst>
          </p:cNvPr>
          <p:cNvSpPr txBox="1"/>
          <p:nvPr/>
        </p:nvSpPr>
        <p:spPr>
          <a:xfrm>
            <a:off x="1245675" y="4771931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896E6E-9F7A-9A3A-BF02-5A17F6D8157E}"/>
              </a:ext>
            </a:extLst>
          </p:cNvPr>
          <p:cNvGrpSpPr/>
          <p:nvPr/>
        </p:nvGrpSpPr>
        <p:grpSpPr>
          <a:xfrm>
            <a:off x="7731007" y="3384027"/>
            <a:ext cx="487442" cy="889152"/>
            <a:chOff x="6722404" y="2433909"/>
            <a:chExt cx="487442" cy="88915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10BD9CC-BB69-296F-5D66-22348241DD27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6" name="Graphic 25" descr="Baseball hat outline">
              <a:extLst>
                <a:ext uri="{FF2B5EF4-FFF2-40B4-BE49-F238E27FC236}">
                  <a16:creationId xmlns:a16="http://schemas.microsoft.com/office/drawing/2014/main" id="{51D983B4-B334-718B-82F7-39DE16275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8F3C16-7DFA-4D7A-EC3D-87FF038685FD}"/>
              </a:ext>
            </a:extLst>
          </p:cNvPr>
          <p:cNvGrpSpPr/>
          <p:nvPr/>
        </p:nvGrpSpPr>
        <p:grpSpPr>
          <a:xfrm>
            <a:off x="9596167" y="4385419"/>
            <a:ext cx="487442" cy="889152"/>
            <a:chOff x="6722404" y="2433909"/>
            <a:chExt cx="487442" cy="88915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244D2E-B5CC-4750-5D9E-BBD5D72F26A3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9" name="Graphic 28" descr="Baseball hat outline">
              <a:extLst>
                <a:ext uri="{FF2B5EF4-FFF2-40B4-BE49-F238E27FC236}">
                  <a16:creationId xmlns:a16="http://schemas.microsoft.com/office/drawing/2014/main" id="{C86DD67E-B0A6-B3EC-5770-1A513837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1543C9-0EF0-9538-6CE3-8ECA34D30042}"/>
              </a:ext>
            </a:extLst>
          </p:cNvPr>
          <p:cNvCxnSpPr>
            <a:cxnSpLocks/>
          </p:cNvCxnSpPr>
          <p:nvPr/>
        </p:nvCxnSpPr>
        <p:spPr>
          <a:xfrm>
            <a:off x="5869196" y="272796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FE3A1C-09EE-F4BD-7BE6-3921774B7978}"/>
              </a:ext>
            </a:extLst>
          </p:cNvPr>
          <p:cNvCxnSpPr>
            <a:cxnSpLocks/>
          </p:cNvCxnSpPr>
          <p:nvPr/>
        </p:nvCxnSpPr>
        <p:spPr>
          <a:xfrm>
            <a:off x="5149754" y="3707113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5B9D44-6E6C-2E6A-4A38-D6A819B0FBBA}"/>
              </a:ext>
            </a:extLst>
          </p:cNvPr>
          <p:cNvCxnSpPr>
            <a:cxnSpLocks/>
          </p:cNvCxnSpPr>
          <p:nvPr/>
        </p:nvCxnSpPr>
        <p:spPr>
          <a:xfrm>
            <a:off x="5997146" y="3763760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686D09-6486-839D-868B-A5FADA3810E4}"/>
              </a:ext>
            </a:extLst>
          </p:cNvPr>
          <p:cNvCxnSpPr>
            <a:cxnSpLocks/>
          </p:cNvCxnSpPr>
          <p:nvPr/>
        </p:nvCxnSpPr>
        <p:spPr>
          <a:xfrm>
            <a:off x="2963513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2A63C1-6BE6-D946-9F5F-04BC6A3868FB}"/>
              </a:ext>
            </a:extLst>
          </p:cNvPr>
          <p:cNvCxnSpPr>
            <a:cxnSpLocks/>
          </p:cNvCxnSpPr>
          <p:nvPr/>
        </p:nvCxnSpPr>
        <p:spPr>
          <a:xfrm>
            <a:off x="3810159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EAE626-F094-855E-0679-C8CA1C9C99F5}"/>
              </a:ext>
            </a:extLst>
          </p:cNvPr>
          <p:cNvCxnSpPr>
            <a:cxnSpLocks/>
          </p:cNvCxnSpPr>
          <p:nvPr/>
        </p:nvCxnSpPr>
        <p:spPr>
          <a:xfrm>
            <a:off x="4648151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13EACD-DC24-0C1B-882F-C19C0E74C790}"/>
              </a:ext>
            </a:extLst>
          </p:cNvPr>
          <p:cNvCxnSpPr>
            <a:cxnSpLocks/>
          </p:cNvCxnSpPr>
          <p:nvPr/>
        </p:nvCxnSpPr>
        <p:spPr>
          <a:xfrm>
            <a:off x="5494797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6D0CE6-68C0-4E3F-E43A-3A98A6A95745}"/>
              </a:ext>
            </a:extLst>
          </p:cNvPr>
          <p:cNvCxnSpPr>
            <a:cxnSpLocks/>
          </p:cNvCxnSpPr>
          <p:nvPr/>
        </p:nvCxnSpPr>
        <p:spPr>
          <a:xfrm>
            <a:off x="6303956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496278-7439-28C1-5C50-BBEA8D1B9E04}"/>
              </a:ext>
            </a:extLst>
          </p:cNvPr>
          <p:cNvCxnSpPr>
            <a:cxnSpLocks/>
          </p:cNvCxnSpPr>
          <p:nvPr/>
        </p:nvCxnSpPr>
        <p:spPr>
          <a:xfrm>
            <a:off x="7150602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8FD911-4A46-3AB4-AD79-4501C8DC415E}"/>
              </a:ext>
            </a:extLst>
          </p:cNvPr>
          <p:cNvCxnSpPr>
            <a:cxnSpLocks/>
          </p:cNvCxnSpPr>
          <p:nvPr/>
        </p:nvCxnSpPr>
        <p:spPr>
          <a:xfrm>
            <a:off x="7935048" y="468625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1466BD-0EE7-D652-5D85-72A0E6564365}"/>
              </a:ext>
            </a:extLst>
          </p:cNvPr>
          <p:cNvCxnSpPr>
            <a:cxnSpLocks/>
          </p:cNvCxnSpPr>
          <p:nvPr/>
        </p:nvCxnSpPr>
        <p:spPr>
          <a:xfrm>
            <a:off x="8781694" y="4763339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B079B7-CAE2-8E58-6294-CA0DE7A73D8F}"/>
              </a:ext>
            </a:extLst>
          </p:cNvPr>
          <p:cNvSpPr txBox="1"/>
          <p:nvPr/>
        </p:nvSpPr>
        <p:spPr>
          <a:xfrm>
            <a:off x="2543596" y="5625816"/>
            <a:ext cx="674639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Compaction performed at the granularity of files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D604C8-5E79-657C-9462-50F5EE3437F0}"/>
              </a:ext>
            </a:extLst>
          </p:cNvPr>
          <p:cNvGrpSpPr/>
          <p:nvPr/>
        </p:nvGrpSpPr>
        <p:grpSpPr>
          <a:xfrm>
            <a:off x="6817176" y="2412763"/>
            <a:ext cx="487442" cy="889152"/>
            <a:chOff x="6722404" y="2433909"/>
            <a:chExt cx="487442" cy="88915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F6139A-22C9-2CD7-7DEA-4054F74EAB98}"/>
                </a:ext>
              </a:extLst>
            </p:cNvPr>
            <p:cNvCxnSpPr>
              <a:cxnSpLocks/>
            </p:cNvCxnSpPr>
            <p:nvPr/>
          </p:nvCxnSpPr>
          <p:spPr>
            <a:xfrm>
              <a:off x="6932141" y="2813642"/>
              <a:ext cx="0" cy="509419"/>
            </a:xfrm>
            <a:prstGeom prst="line">
              <a:avLst/>
            </a:prstGeom>
            <a:noFill/>
            <a:ln w="31750" cap="flat">
              <a:solidFill>
                <a:srgbClr val="00B0F0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2" name="Graphic 21" descr="Baseball hat outline">
              <a:extLst>
                <a:ext uri="{FF2B5EF4-FFF2-40B4-BE49-F238E27FC236}">
                  <a16:creationId xmlns:a16="http://schemas.microsoft.com/office/drawing/2014/main" id="{9312A2D8-9750-5F7E-E01F-249FBFCE9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404" y="2433909"/>
              <a:ext cx="487442" cy="48744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79FAF40-8734-4666-1C61-A0B4F1D7019E}"/>
              </a:ext>
            </a:extLst>
          </p:cNvPr>
          <p:cNvSpPr txBox="1"/>
          <p:nvPr/>
        </p:nvSpPr>
        <p:spPr>
          <a:xfrm>
            <a:off x="7684406" y="2787535"/>
            <a:ext cx="249896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pick subset of files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9F2B3DC-26AB-71D4-CEFE-B7CCE443AC4C}"/>
              </a:ext>
            </a:extLst>
          </p:cNvPr>
          <p:cNvSpPr/>
          <p:nvPr/>
        </p:nvSpPr>
        <p:spPr>
          <a:xfrm>
            <a:off x="5998435" y="3794347"/>
            <a:ext cx="914400" cy="42062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1D9C1F-9E44-37A4-A5C5-4E73097E988E}"/>
              </a:ext>
            </a:extLst>
          </p:cNvPr>
          <p:cNvCxnSpPr>
            <a:cxnSpLocks/>
          </p:cNvCxnSpPr>
          <p:nvPr/>
        </p:nvCxnSpPr>
        <p:spPr>
          <a:xfrm>
            <a:off x="6912835" y="3758008"/>
            <a:ext cx="0" cy="509419"/>
          </a:xfrm>
          <a:prstGeom prst="line">
            <a:avLst/>
          </a:prstGeom>
          <a:noFill/>
          <a:ln w="38100" cap="rnd" cmpd="dbl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A1C92C-169F-FE73-FB58-1B8D6B387A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31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A3F2F-7F9D-2ECB-D6DA-4CE390AF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Trivial Moves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D972C4-D286-211F-9BCF-97F01424E9B1}"/>
              </a:ext>
            </a:extLst>
          </p:cNvPr>
          <p:cNvSpPr txBox="1"/>
          <p:nvPr/>
        </p:nvSpPr>
        <p:spPr>
          <a:xfrm>
            <a:off x="5145766" y="1170788"/>
            <a:ext cx="48305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suppose file_2 is chosen for compaction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23F057B-A8DD-D4DC-5DEE-FEC56B8B20FE}"/>
              </a:ext>
            </a:extLst>
          </p:cNvPr>
          <p:cNvCxnSpPr>
            <a:cxnSpLocks/>
            <a:stCxn id="51" idx="2"/>
            <a:endCxn id="50" idx="0"/>
          </p:cNvCxnSpPr>
          <p:nvPr/>
        </p:nvCxnSpPr>
        <p:spPr>
          <a:xfrm>
            <a:off x="7561054" y="1540118"/>
            <a:ext cx="468737" cy="517789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186EE8-9B0E-427B-16A4-80E7EDF52617}"/>
              </a:ext>
            </a:extLst>
          </p:cNvPr>
          <p:cNvSpPr txBox="1"/>
          <p:nvPr/>
        </p:nvSpPr>
        <p:spPr>
          <a:xfrm>
            <a:off x="6629307" y="4854846"/>
            <a:ext cx="52035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compaction would re-write file_2 in level_2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30BAA5-D8E1-23BF-80D0-489F72799D4B}"/>
              </a:ext>
            </a:extLst>
          </p:cNvPr>
          <p:cNvSpPr txBox="1"/>
          <p:nvPr/>
        </p:nvSpPr>
        <p:spPr>
          <a:xfrm>
            <a:off x="6612890" y="5367346"/>
            <a:ext cx="52035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BUT, file_2 has no overlapping keys in level_2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41F216-B574-7FBA-74BD-1FDB60079CFC}"/>
              </a:ext>
            </a:extLst>
          </p:cNvPr>
          <p:cNvSpPr txBox="1"/>
          <p:nvPr/>
        </p:nvSpPr>
        <p:spPr>
          <a:xfrm>
            <a:off x="1981096" y="2575122"/>
            <a:ext cx="9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level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2AA363-FB6F-7C60-FAFC-5972178EE91E}"/>
              </a:ext>
            </a:extLst>
          </p:cNvPr>
          <p:cNvSpPr txBox="1"/>
          <p:nvPr/>
        </p:nvSpPr>
        <p:spPr>
          <a:xfrm>
            <a:off x="1980622" y="3995827"/>
            <a:ext cx="9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level 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EB8290E-CE2B-6B09-D888-3CA6DD0C123E}"/>
              </a:ext>
            </a:extLst>
          </p:cNvPr>
          <p:cNvGrpSpPr/>
          <p:nvPr/>
        </p:nvGrpSpPr>
        <p:grpSpPr>
          <a:xfrm>
            <a:off x="3578296" y="2191939"/>
            <a:ext cx="2559331" cy="866282"/>
            <a:chOff x="7785752" y="2686829"/>
            <a:chExt cx="1445319" cy="5648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AA5650-31CE-AD1B-6627-39F622413A73}"/>
                </a:ext>
              </a:extLst>
            </p:cNvPr>
            <p:cNvGrpSpPr/>
            <p:nvPr/>
          </p:nvGrpSpPr>
          <p:grpSpPr>
            <a:xfrm>
              <a:off x="7785752" y="2941630"/>
              <a:ext cx="1445319" cy="310078"/>
              <a:chOff x="7785752" y="2506201"/>
              <a:chExt cx="1445319" cy="310078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056D053-7BAC-9F4D-D1C2-779CB38CF627}"/>
                  </a:ext>
                </a:extLst>
              </p:cNvPr>
              <p:cNvSpPr/>
              <p:nvPr/>
            </p:nvSpPr>
            <p:spPr>
              <a:xfrm>
                <a:off x="7785752" y="2513105"/>
                <a:ext cx="1445319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FA67B4-BC3D-FE26-6C2D-11E70235CD81}"/>
                  </a:ext>
                </a:extLst>
              </p:cNvPr>
              <p:cNvSpPr txBox="1"/>
              <p:nvPr/>
            </p:nvSpPr>
            <p:spPr>
              <a:xfrm>
                <a:off x="7846186" y="2506201"/>
                <a:ext cx="177612" cy="220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EA1027-30A5-7253-B839-E1E72C759040}"/>
                  </a:ext>
                </a:extLst>
              </p:cNvPr>
              <p:cNvSpPr txBox="1"/>
              <p:nvPr/>
            </p:nvSpPr>
            <p:spPr>
              <a:xfrm>
                <a:off x="8808229" y="2513105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A673879-8A69-78EA-5653-BDD0821FBC41}"/>
                </a:ext>
              </a:extLst>
            </p:cNvPr>
            <p:cNvSpPr txBox="1"/>
            <p:nvPr/>
          </p:nvSpPr>
          <p:spPr>
            <a:xfrm>
              <a:off x="8359940" y="2686829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EF09F31-A232-7528-058A-59ACB1C85F15}"/>
              </a:ext>
            </a:extLst>
          </p:cNvPr>
          <p:cNvGrpSpPr/>
          <p:nvPr/>
        </p:nvGrpSpPr>
        <p:grpSpPr>
          <a:xfrm>
            <a:off x="7101200" y="2186538"/>
            <a:ext cx="1925580" cy="871681"/>
            <a:chOff x="9775225" y="2683307"/>
            <a:chExt cx="1087424" cy="5684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F67B470-BEB0-84AD-74C5-543D20A6F826}"/>
                </a:ext>
              </a:extLst>
            </p:cNvPr>
            <p:cNvGrpSpPr/>
            <p:nvPr/>
          </p:nvGrpSpPr>
          <p:grpSpPr>
            <a:xfrm>
              <a:off x="9775225" y="2948533"/>
              <a:ext cx="1087424" cy="303174"/>
              <a:chOff x="9489927" y="2533649"/>
              <a:chExt cx="1087424" cy="303174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50FEF021-4685-B7F7-AB8F-A2148351BB34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7DE3E01-432D-59EC-CC50-775C1BBE7C7E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30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C6EF41-34AF-A056-C686-6C7BD719A362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40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E620415-8A7F-CF5F-C13C-BDE4F4225358}"/>
                </a:ext>
              </a:extLst>
            </p:cNvPr>
            <p:cNvSpPr txBox="1"/>
            <p:nvPr/>
          </p:nvSpPr>
          <p:spPr>
            <a:xfrm>
              <a:off x="10261840" y="2683307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C55891D-E290-4019-24D0-A69549767E18}"/>
              </a:ext>
            </a:extLst>
          </p:cNvPr>
          <p:cNvGrpSpPr/>
          <p:nvPr/>
        </p:nvGrpSpPr>
        <p:grpSpPr>
          <a:xfrm>
            <a:off x="3182682" y="3629842"/>
            <a:ext cx="1925580" cy="859223"/>
            <a:chOff x="7562339" y="3624447"/>
            <a:chExt cx="1087424" cy="56027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F46834-888C-65A4-28C6-E67A496317E3}"/>
                </a:ext>
              </a:extLst>
            </p:cNvPr>
            <p:cNvGrpSpPr/>
            <p:nvPr/>
          </p:nvGrpSpPr>
          <p:grpSpPr>
            <a:xfrm>
              <a:off x="7562339" y="3881549"/>
              <a:ext cx="1087424" cy="303174"/>
              <a:chOff x="9489927" y="2533649"/>
              <a:chExt cx="1087424" cy="303174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EF1CB019-F525-127B-51CD-4DABDCC2A09A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F3A219-66B4-B0C8-EF99-94A1176669C5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83DE527-8F0D-16F7-582D-683BDCDB5459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10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82F33AB-51F6-17D3-00A0-33FF0920E2FA}"/>
                </a:ext>
              </a:extLst>
            </p:cNvPr>
            <p:cNvSpPr txBox="1"/>
            <p:nvPr/>
          </p:nvSpPr>
          <p:spPr>
            <a:xfrm>
              <a:off x="8059247" y="3624447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2B21A39-DDE9-A69A-382B-3137F1CE73AA}"/>
              </a:ext>
            </a:extLst>
          </p:cNvPr>
          <p:cNvGrpSpPr/>
          <p:nvPr/>
        </p:nvGrpSpPr>
        <p:grpSpPr>
          <a:xfrm>
            <a:off x="5145766" y="3629841"/>
            <a:ext cx="1925580" cy="852165"/>
            <a:chOff x="8670942" y="3624446"/>
            <a:chExt cx="1087424" cy="55567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C48361-36E7-98CD-A51B-7157BE899933}"/>
                </a:ext>
              </a:extLst>
            </p:cNvPr>
            <p:cNvGrpSpPr/>
            <p:nvPr/>
          </p:nvGrpSpPr>
          <p:grpSpPr>
            <a:xfrm>
              <a:off x="8670942" y="3876946"/>
              <a:ext cx="1087424" cy="303174"/>
              <a:chOff x="9489927" y="2533649"/>
              <a:chExt cx="1087424" cy="303174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4E126520-BE2D-A5D0-4626-BD1C739ACFB9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669381-2F0B-61B1-9B8F-4D2323AA0973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11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D24E4E1-8263-05C8-34EF-0B019FF57A31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26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32F4C4-99ED-A2C9-950B-C492D0848007}"/>
                </a:ext>
              </a:extLst>
            </p:cNvPr>
            <p:cNvSpPr txBox="1"/>
            <p:nvPr/>
          </p:nvSpPr>
          <p:spPr>
            <a:xfrm>
              <a:off x="9125848" y="3624446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FF7DC86-670F-99A6-728F-1C1A0F6B5234}"/>
              </a:ext>
            </a:extLst>
          </p:cNvPr>
          <p:cNvGrpSpPr/>
          <p:nvPr/>
        </p:nvGrpSpPr>
        <p:grpSpPr>
          <a:xfrm>
            <a:off x="9071933" y="3609251"/>
            <a:ext cx="1925580" cy="864622"/>
            <a:chOff x="10888148" y="3611020"/>
            <a:chExt cx="1087424" cy="56379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D4574E-7475-546D-A20D-0B67935F496D}"/>
                </a:ext>
              </a:extLst>
            </p:cNvPr>
            <p:cNvGrpSpPr/>
            <p:nvPr/>
          </p:nvGrpSpPr>
          <p:grpSpPr>
            <a:xfrm>
              <a:off x="10888148" y="3871643"/>
              <a:ext cx="1087424" cy="303174"/>
              <a:chOff x="9489927" y="2533649"/>
              <a:chExt cx="1087424" cy="303174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3C636ECA-B5F4-E6D1-DEDC-97A70C918EAB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C991263-DFF2-2F15-1BF1-3D91C90CFAA9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50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C643BA-EDE5-8628-D601-CC56652647BB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60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51F893-A60B-AAD4-356B-3AC26B289BAB}"/>
                </a:ext>
              </a:extLst>
            </p:cNvPr>
            <p:cNvSpPr txBox="1"/>
            <p:nvPr/>
          </p:nvSpPr>
          <p:spPr>
            <a:xfrm>
              <a:off x="11323571" y="3611020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5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3924C37-EEAE-19D4-9D2A-CF12840150A7}"/>
              </a:ext>
            </a:extLst>
          </p:cNvPr>
          <p:cNvSpPr/>
          <p:nvPr/>
        </p:nvSpPr>
        <p:spPr>
          <a:xfrm>
            <a:off x="6752150" y="2057907"/>
            <a:ext cx="2555281" cy="1377933"/>
          </a:xfrm>
          <a:custGeom>
            <a:avLst/>
            <a:gdLst>
              <a:gd name="connsiteX0" fmla="*/ 0 w 2555281"/>
              <a:gd name="connsiteY0" fmla="*/ 0 h 1377933"/>
              <a:gd name="connsiteX1" fmla="*/ 613267 w 2555281"/>
              <a:gd name="connsiteY1" fmla="*/ 0 h 1377933"/>
              <a:gd name="connsiteX2" fmla="*/ 1175429 w 2555281"/>
              <a:gd name="connsiteY2" fmla="*/ 0 h 1377933"/>
              <a:gd name="connsiteX3" fmla="*/ 1865355 w 2555281"/>
              <a:gd name="connsiteY3" fmla="*/ 0 h 1377933"/>
              <a:gd name="connsiteX4" fmla="*/ 2555281 w 2555281"/>
              <a:gd name="connsiteY4" fmla="*/ 0 h 1377933"/>
              <a:gd name="connsiteX5" fmla="*/ 2555281 w 2555281"/>
              <a:gd name="connsiteY5" fmla="*/ 675187 h 1377933"/>
              <a:gd name="connsiteX6" fmla="*/ 2555281 w 2555281"/>
              <a:gd name="connsiteY6" fmla="*/ 1377933 h 1377933"/>
              <a:gd name="connsiteX7" fmla="*/ 1916461 w 2555281"/>
              <a:gd name="connsiteY7" fmla="*/ 1377933 h 1377933"/>
              <a:gd name="connsiteX8" fmla="*/ 1226535 w 2555281"/>
              <a:gd name="connsiteY8" fmla="*/ 1377933 h 1377933"/>
              <a:gd name="connsiteX9" fmla="*/ 664373 w 2555281"/>
              <a:gd name="connsiteY9" fmla="*/ 1377933 h 1377933"/>
              <a:gd name="connsiteX10" fmla="*/ 0 w 2555281"/>
              <a:gd name="connsiteY10" fmla="*/ 1377933 h 1377933"/>
              <a:gd name="connsiteX11" fmla="*/ 0 w 2555281"/>
              <a:gd name="connsiteY11" fmla="*/ 688967 h 1377933"/>
              <a:gd name="connsiteX12" fmla="*/ 0 w 2555281"/>
              <a:gd name="connsiteY12" fmla="*/ 0 h 1377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55281" h="1377933" extrusionOk="0">
                <a:moveTo>
                  <a:pt x="0" y="0"/>
                </a:moveTo>
                <a:cubicBezTo>
                  <a:pt x="295459" y="6480"/>
                  <a:pt x="354890" y="-10033"/>
                  <a:pt x="613267" y="0"/>
                </a:cubicBezTo>
                <a:cubicBezTo>
                  <a:pt x="871644" y="10033"/>
                  <a:pt x="957133" y="-3302"/>
                  <a:pt x="1175429" y="0"/>
                </a:cubicBezTo>
                <a:cubicBezTo>
                  <a:pt x="1393725" y="3302"/>
                  <a:pt x="1627566" y="7056"/>
                  <a:pt x="1865355" y="0"/>
                </a:cubicBezTo>
                <a:cubicBezTo>
                  <a:pt x="2103144" y="-7056"/>
                  <a:pt x="2288362" y="30456"/>
                  <a:pt x="2555281" y="0"/>
                </a:cubicBezTo>
                <a:cubicBezTo>
                  <a:pt x="2548541" y="219659"/>
                  <a:pt x="2528407" y="516478"/>
                  <a:pt x="2555281" y="675187"/>
                </a:cubicBezTo>
                <a:cubicBezTo>
                  <a:pt x="2582155" y="833896"/>
                  <a:pt x="2537862" y="1195924"/>
                  <a:pt x="2555281" y="1377933"/>
                </a:cubicBezTo>
                <a:cubicBezTo>
                  <a:pt x="2268402" y="1350881"/>
                  <a:pt x="2137158" y="1358203"/>
                  <a:pt x="1916461" y="1377933"/>
                </a:cubicBezTo>
                <a:cubicBezTo>
                  <a:pt x="1695764" y="1397663"/>
                  <a:pt x="1407973" y="1388051"/>
                  <a:pt x="1226535" y="1377933"/>
                </a:cubicBezTo>
                <a:cubicBezTo>
                  <a:pt x="1045097" y="1367815"/>
                  <a:pt x="891809" y="1400051"/>
                  <a:pt x="664373" y="1377933"/>
                </a:cubicBezTo>
                <a:cubicBezTo>
                  <a:pt x="436937" y="1355815"/>
                  <a:pt x="169485" y="1410656"/>
                  <a:pt x="0" y="1377933"/>
                </a:cubicBezTo>
                <a:cubicBezTo>
                  <a:pt x="-20293" y="1204997"/>
                  <a:pt x="-29977" y="915198"/>
                  <a:pt x="0" y="688967"/>
                </a:cubicBezTo>
                <a:cubicBezTo>
                  <a:pt x="29977" y="462736"/>
                  <a:pt x="2247" y="248499"/>
                  <a:pt x="0" y="0"/>
                </a:cubicBezTo>
                <a:close/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446228F-F214-B40E-6770-8588097FBB43}"/>
              </a:ext>
            </a:extLst>
          </p:cNvPr>
          <p:cNvGrpSpPr/>
          <p:nvPr/>
        </p:nvGrpSpPr>
        <p:grpSpPr>
          <a:xfrm>
            <a:off x="7094602" y="2186538"/>
            <a:ext cx="1925580" cy="871681"/>
            <a:chOff x="9775225" y="2683307"/>
            <a:chExt cx="1087424" cy="5684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906CDB2-81EE-88CF-A876-B63832EFFCDE}"/>
                </a:ext>
              </a:extLst>
            </p:cNvPr>
            <p:cNvGrpSpPr/>
            <p:nvPr/>
          </p:nvGrpSpPr>
          <p:grpSpPr>
            <a:xfrm>
              <a:off x="9775225" y="2948533"/>
              <a:ext cx="1087424" cy="303174"/>
              <a:chOff x="9489927" y="2533649"/>
              <a:chExt cx="1087424" cy="303174"/>
            </a:xfrm>
          </p:grpSpPr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FECDEF8A-C699-BA09-1997-592D4668D414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E5F970C-164D-32F9-AB9F-F0B41F3AD7C2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30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F29B8E5-1AFE-F404-DAFE-9C6CA2A444C4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40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0848802-8737-3EA8-ED3E-29CAC82FEEAB}"/>
                </a:ext>
              </a:extLst>
            </p:cNvPr>
            <p:cNvSpPr txBox="1"/>
            <p:nvPr/>
          </p:nvSpPr>
          <p:spPr>
            <a:xfrm>
              <a:off x="10261840" y="2683307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AF420-2FE3-3FEE-1360-228BBE618E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" grpId="0"/>
      <p:bldP spid="36" grpId="0"/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A3F2F-7F9D-2ECB-D6DA-4CE390AF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Trivial Moves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D972C4-D286-211F-9BCF-97F01424E9B1}"/>
              </a:ext>
            </a:extLst>
          </p:cNvPr>
          <p:cNvSpPr txBox="1"/>
          <p:nvPr/>
        </p:nvSpPr>
        <p:spPr>
          <a:xfrm>
            <a:off x="5145766" y="1170788"/>
            <a:ext cx="48305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suppose file_2 is chosen for compaction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23F057B-A8DD-D4DC-5DEE-FEC56B8B20FE}"/>
              </a:ext>
            </a:extLst>
          </p:cNvPr>
          <p:cNvCxnSpPr>
            <a:cxnSpLocks/>
            <a:stCxn id="51" idx="2"/>
            <a:endCxn id="50" idx="0"/>
          </p:cNvCxnSpPr>
          <p:nvPr/>
        </p:nvCxnSpPr>
        <p:spPr>
          <a:xfrm>
            <a:off x="7561054" y="1540118"/>
            <a:ext cx="468737" cy="517789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186EE8-9B0E-427B-16A4-80E7EDF52617}"/>
              </a:ext>
            </a:extLst>
          </p:cNvPr>
          <p:cNvSpPr txBox="1"/>
          <p:nvPr/>
        </p:nvSpPr>
        <p:spPr>
          <a:xfrm>
            <a:off x="6629307" y="4854846"/>
            <a:ext cx="52035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compaction would re-write file_2 in level_2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B85B1C-35DD-EEF3-D619-D68B0400563F}"/>
              </a:ext>
            </a:extLst>
          </p:cNvPr>
          <p:cNvSpPr txBox="1"/>
          <p:nvPr/>
        </p:nvSpPr>
        <p:spPr>
          <a:xfrm>
            <a:off x="3884744" y="5891190"/>
            <a:ext cx="520352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u="sng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Trivial Moves</a:t>
            </a:r>
            <a:r>
              <a:rPr lang="en-US" sz="2000" b="1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saves wasteful effort!</a:t>
            </a:r>
            <a:endParaRPr kumimoji="0" lang="en-US" sz="2000" b="1" i="0" u="sng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41F216-B574-7FBA-74BD-1FDB60079CFC}"/>
              </a:ext>
            </a:extLst>
          </p:cNvPr>
          <p:cNvSpPr txBox="1"/>
          <p:nvPr/>
        </p:nvSpPr>
        <p:spPr>
          <a:xfrm>
            <a:off x="1981096" y="2575122"/>
            <a:ext cx="9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level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2AA363-FB6F-7C60-FAFC-5972178EE91E}"/>
              </a:ext>
            </a:extLst>
          </p:cNvPr>
          <p:cNvSpPr txBox="1"/>
          <p:nvPr/>
        </p:nvSpPr>
        <p:spPr>
          <a:xfrm>
            <a:off x="1980622" y="3995827"/>
            <a:ext cx="9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level 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EB8290E-CE2B-6B09-D888-3CA6DD0C123E}"/>
              </a:ext>
            </a:extLst>
          </p:cNvPr>
          <p:cNvGrpSpPr/>
          <p:nvPr/>
        </p:nvGrpSpPr>
        <p:grpSpPr>
          <a:xfrm>
            <a:off x="3578296" y="2191939"/>
            <a:ext cx="2559331" cy="866282"/>
            <a:chOff x="7785752" y="2686829"/>
            <a:chExt cx="1445319" cy="5648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AA5650-31CE-AD1B-6627-39F622413A73}"/>
                </a:ext>
              </a:extLst>
            </p:cNvPr>
            <p:cNvGrpSpPr/>
            <p:nvPr/>
          </p:nvGrpSpPr>
          <p:grpSpPr>
            <a:xfrm>
              <a:off x="7785752" y="2941630"/>
              <a:ext cx="1445319" cy="310078"/>
              <a:chOff x="7785752" y="2506201"/>
              <a:chExt cx="1445319" cy="310078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056D053-7BAC-9F4D-D1C2-779CB38CF627}"/>
                  </a:ext>
                </a:extLst>
              </p:cNvPr>
              <p:cNvSpPr/>
              <p:nvPr/>
            </p:nvSpPr>
            <p:spPr>
              <a:xfrm>
                <a:off x="7785752" y="2513105"/>
                <a:ext cx="1445319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FA67B4-BC3D-FE26-6C2D-11E70235CD81}"/>
                  </a:ext>
                </a:extLst>
              </p:cNvPr>
              <p:cNvSpPr txBox="1"/>
              <p:nvPr/>
            </p:nvSpPr>
            <p:spPr>
              <a:xfrm>
                <a:off x="7846186" y="2506201"/>
                <a:ext cx="177612" cy="220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EA1027-30A5-7253-B839-E1E72C759040}"/>
                  </a:ext>
                </a:extLst>
              </p:cNvPr>
              <p:cNvSpPr txBox="1"/>
              <p:nvPr/>
            </p:nvSpPr>
            <p:spPr>
              <a:xfrm>
                <a:off x="8808229" y="2513105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A673879-8A69-78EA-5653-BDD0821FBC41}"/>
                </a:ext>
              </a:extLst>
            </p:cNvPr>
            <p:cNvSpPr txBox="1"/>
            <p:nvPr/>
          </p:nvSpPr>
          <p:spPr>
            <a:xfrm>
              <a:off x="8359940" y="2686829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EF09F31-A232-7528-058A-59ACB1C85F15}"/>
              </a:ext>
            </a:extLst>
          </p:cNvPr>
          <p:cNvGrpSpPr/>
          <p:nvPr/>
        </p:nvGrpSpPr>
        <p:grpSpPr>
          <a:xfrm>
            <a:off x="7101200" y="2186538"/>
            <a:ext cx="1925580" cy="871681"/>
            <a:chOff x="9775225" y="2683307"/>
            <a:chExt cx="1087424" cy="5684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F67B470-BEB0-84AD-74C5-543D20A6F826}"/>
                </a:ext>
              </a:extLst>
            </p:cNvPr>
            <p:cNvGrpSpPr/>
            <p:nvPr/>
          </p:nvGrpSpPr>
          <p:grpSpPr>
            <a:xfrm>
              <a:off x="9775225" y="2948533"/>
              <a:ext cx="1087424" cy="303174"/>
              <a:chOff x="9489927" y="2533649"/>
              <a:chExt cx="1087424" cy="303174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50FEF021-4685-B7F7-AB8F-A2148351BB34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7DE3E01-432D-59EC-CC50-775C1BBE7C7E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30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C6EF41-34AF-A056-C686-6C7BD719A362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40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E620415-8A7F-CF5F-C13C-BDE4F4225358}"/>
                </a:ext>
              </a:extLst>
            </p:cNvPr>
            <p:cNvSpPr txBox="1"/>
            <p:nvPr/>
          </p:nvSpPr>
          <p:spPr>
            <a:xfrm>
              <a:off x="10261840" y="2683307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C55891D-E290-4019-24D0-A69549767E18}"/>
              </a:ext>
            </a:extLst>
          </p:cNvPr>
          <p:cNvGrpSpPr/>
          <p:nvPr/>
        </p:nvGrpSpPr>
        <p:grpSpPr>
          <a:xfrm>
            <a:off x="3182682" y="3629842"/>
            <a:ext cx="1925580" cy="859223"/>
            <a:chOff x="7562339" y="3624447"/>
            <a:chExt cx="1087424" cy="56027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F46834-888C-65A4-28C6-E67A496317E3}"/>
                </a:ext>
              </a:extLst>
            </p:cNvPr>
            <p:cNvGrpSpPr/>
            <p:nvPr/>
          </p:nvGrpSpPr>
          <p:grpSpPr>
            <a:xfrm>
              <a:off x="7562339" y="3881549"/>
              <a:ext cx="1087424" cy="303174"/>
              <a:chOff x="9489927" y="2533649"/>
              <a:chExt cx="1087424" cy="303174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EF1CB019-F525-127B-51CD-4DABDCC2A09A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F3A219-66B4-B0C8-EF99-94A1176669C5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83DE527-8F0D-16F7-582D-683BDCDB5459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10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82F33AB-51F6-17D3-00A0-33FF0920E2FA}"/>
                </a:ext>
              </a:extLst>
            </p:cNvPr>
            <p:cNvSpPr txBox="1"/>
            <p:nvPr/>
          </p:nvSpPr>
          <p:spPr>
            <a:xfrm>
              <a:off x="8059247" y="3624447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2B21A39-DDE9-A69A-382B-3137F1CE73AA}"/>
              </a:ext>
            </a:extLst>
          </p:cNvPr>
          <p:cNvGrpSpPr/>
          <p:nvPr/>
        </p:nvGrpSpPr>
        <p:grpSpPr>
          <a:xfrm>
            <a:off x="5145766" y="3629841"/>
            <a:ext cx="1925580" cy="852165"/>
            <a:chOff x="8670942" y="3624446"/>
            <a:chExt cx="1087424" cy="55567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C48361-36E7-98CD-A51B-7157BE899933}"/>
                </a:ext>
              </a:extLst>
            </p:cNvPr>
            <p:cNvGrpSpPr/>
            <p:nvPr/>
          </p:nvGrpSpPr>
          <p:grpSpPr>
            <a:xfrm>
              <a:off x="8670942" y="3876946"/>
              <a:ext cx="1087424" cy="303174"/>
              <a:chOff x="9489927" y="2533649"/>
              <a:chExt cx="1087424" cy="303174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4E126520-BE2D-A5D0-4626-BD1C739ACFB9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669381-2F0B-61B1-9B8F-4D2323AA0973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11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D24E4E1-8263-05C8-34EF-0B019FF57A31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26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32F4C4-99ED-A2C9-950B-C492D0848007}"/>
                </a:ext>
              </a:extLst>
            </p:cNvPr>
            <p:cNvSpPr txBox="1"/>
            <p:nvPr/>
          </p:nvSpPr>
          <p:spPr>
            <a:xfrm>
              <a:off x="9125848" y="3624446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FF7DC86-670F-99A6-728F-1C1A0F6B5234}"/>
              </a:ext>
            </a:extLst>
          </p:cNvPr>
          <p:cNvGrpSpPr/>
          <p:nvPr/>
        </p:nvGrpSpPr>
        <p:grpSpPr>
          <a:xfrm>
            <a:off x="9071933" y="3609251"/>
            <a:ext cx="1925580" cy="864622"/>
            <a:chOff x="10888148" y="3611020"/>
            <a:chExt cx="1087424" cy="56379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D4574E-7475-546D-A20D-0B67935F496D}"/>
                </a:ext>
              </a:extLst>
            </p:cNvPr>
            <p:cNvGrpSpPr/>
            <p:nvPr/>
          </p:nvGrpSpPr>
          <p:grpSpPr>
            <a:xfrm>
              <a:off x="10888148" y="3871643"/>
              <a:ext cx="1087424" cy="303174"/>
              <a:chOff x="9489927" y="2533649"/>
              <a:chExt cx="1087424" cy="303174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3C636ECA-B5F4-E6D1-DEDC-97A70C918EAB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C991263-DFF2-2F15-1BF1-3D91C90CFAA9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50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C643BA-EDE5-8628-D601-CC56652647BB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60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51F893-A60B-AAD4-356B-3AC26B289BAB}"/>
                </a:ext>
              </a:extLst>
            </p:cNvPr>
            <p:cNvSpPr txBox="1"/>
            <p:nvPr/>
          </p:nvSpPr>
          <p:spPr>
            <a:xfrm>
              <a:off x="11323571" y="3611020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5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3924C37-EEAE-19D4-9D2A-CF12840150A7}"/>
              </a:ext>
            </a:extLst>
          </p:cNvPr>
          <p:cNvSpPr/>
          <p:nvPr/>
        </p:nvSpPr>
        <p:spPr>
          <a:xfrm>
            <a:off x="6752150" y="2057907"/>
            <a:ext cx="2555281" cy="1377933"/>
          </a:xfrm>
          <a:custGeom>
            <a:avLst/>
            <a:gdLst>
              <a:gd name="connsiteX0" fmla="*/ 0 w 2555281"/>
              <a:gd name="connsiteY0" fmla="*/ 0 h 1377933"/>
              <a:gd name="connsiteX1" fmla="*/ 613267 w 2555281"/>
              <a:gd name="connsiteY1" fmla="*/ 0 h 1377933"/>
              <a:gd name="connsiteX2" fmla="*/ 1175429 w 2555281"/>
              <a:gd name="connsiteY2" fmla="*/ 0 h 1377933"/>
              <a:gd name="connsiteX3" fmla="*/ 1865355 w 2555281"/>
              <a:gd name="connsiteY3" fmla="*/ 0 h 1377933"/>
              <a:gd name="connsiteX4" fmla="*/ 2555281 w 2555281"/>
              <a:gd name="connsiteY4" fmla="*/ 0 h 1377933"/>
              <a:gd name="connsiteX5" fmla="*/ 2555281 w 2555281"/>
              <a:gd name="connsiteY5" fmla="*/ 675187 h 1377933"/>
              <a:gd name="connsiteX6" fmla="*/ 2555281 w 2555281"/>
              <a:gd name="connsiteY6" fmla="*/ 1377933 h 1377933"/>
              <a:gd name="connsiteX7" fmla="*/ 1916461 w 2555281"/>
              <a:gd name="connsiteY7" fmla="*/ 1377933 h 1377933"/>
              <a:gd name="connsiteX8" fmla="*/ 1226535 w 2555281"/>
              <a:gd name="connsiteY8" fmla="*/ 1377933 h 1377933"/>
              <a:gd name="connsiteX9" fmla="*/ 664373 w 2555281"/>
              <a:gd name="connsiteY9" fmla="*/ 1377933 h 1377933"/>
              <a:gd name="connsiteX10" fmla="*/ 0 w 2555281"/>
              <a:gd name="connsiteY10" fmla="*/ 1377933 h 1377933"/>
              <a:gd name="connsiteX11" fmla="*/ 0 w 2555281"/>
              <a:gd name="connsiteY11" fmla="*/ 688967 h 1377933"/>
              <a:gd name="connsiteX12" fmla="*/ 0 w 2555281"/>
              <a:gd name="connsiteY12" fmla="*/ 0 h 1377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55281" h="1377933" extrusionOk="0">
                <a:moveTo>
                  <a:pt x="0" y="0"/>
                </a:moveTo>
                <a:cubicBezTo>
                  <a:pt x="295459" y="6480"/>
                  <a:pt x="354890" y="-10033"/>
                  <a:pt x="613267" y="0"/>
                </a:cubicBezTo>
                <a:cubicBezTo>
                  <a:pt x="871644" y="10033"/>
                  <a:pt x="957133" y="-3302"/>
                  <a:pt x="1175429" y="0"/>
                </a:cubicBezTo>
                <a:cubicBezTo>
                  <a:pt x="1393725" y="3302"/>
                  <a:pt x="1627566" y="7056"/>
                  <a:pt x="1865355" y="0"/>
                </a:cubicBezTo>
                <a:cubicBezTo>
                  <a:pt x="2103144" y="-7056"/>
                  <a:pt x="2288362" y="30456"/>
                  <a:pt x="2555281" y="0"/>
                </a:cubicBezTo>
                <a:cubicBezTo>
                  <a:pt x="2548541" y="219659"/>
                  <a:pt x="2528407" y="516478"/>
                  <a:pt x="2555281" y="675187"/>
                </a:cubicBezTo>
                <a:cubicBezTo>
                  <a:pt x="2582155" y="833896"/>
                  <a:pt x="2537862" y="1195924"/>
                  <a:pt x="2555281" y="1377933"/>
                </a:cubicBezTo>
                <a:cubicBezTo>
                  <a:pt x="2268402" y="1350881"/>
                  <a:pt x="2137158" y="1358203"/>
                  <a:pt x="1916461" y="1377933"/>
                </a:cubicBezTo>
                <a:cubicBezTo>
                  <a:pt x="1695764" y="1397663"/>
                  <a:pt x="1407973" y="1388051"/>
                  <a:pt x="1226535" y="1377933"/>
                </a:cubicBezTo>
                <a:cubicBezTo>
                  <a:pt x="1045097" y="1367815"/>
                  <a:pt x="891809" y="1400051"/>
                  <a:pt x="664373" y="1377933"/>
                </a:cubicBezTo>
                <a:cubicBezTo>
                  <a:pt x="436937" y="1355815"/>
                  <a:pt x="169485" y="1410656"/>
                  <a:pt x="0" y="1377933"/>
                </a:cubicBezTo>
                <a:cubicBezTo>
                  <a:pt x="-20293" y="1204997"/>
                  <a:pt x="-29977" y="915198"/>
                  <a:pt x="0" y="688967"/>
                </a:cubicBezTo>
                <a:cubicBezTo>
                  <a:pt x="29977" y="462736"/>
                  <a:pt x="2247" y="248499"/>
                  <a:pt x="0" y="0"/>
                </a:cubicBezTo>
                <a:close/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446228F-F214-B40E-6770-8588097FBB43}"/>
              </a:ext>
            </a:extLst>
          </p:cNvPr>
          <p:cNvGrpSpPr/>
          <p:nvPr/>
        </p:nvGrpSpPr>
        <p:grpSpPr>
          <a:xfrm>
            <a:off x="7094602" y="3607571"/>
            <a:ext cx="1925580" cy="871681"/>
            <a:chOff x="9775225" y="2683307"/>
            <a:chExt cx="1087424" cy="5684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906CDB2-81EE-88CF-A876-B63832EFFCDE}"/>
                </a:ext>
              </a:extLst>
            </p:cNvPr>
            <p:cNvGrpSpPr/>
            <p:nvPr/>
          </p:nvGrpSpPr>
          <p:grpSpPr>
            <a:xfrm>
              <a:off x="9775225" y="2948533"/>
              <a:ext cx="1087424" cy="303174"/>
              <a:chOff x="9489927" y="2533649"/>
              <a:chExt cx="1087424" cy="303174"/>
            </a:xfrm>
          </p:grpSpPr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FECDEF8A-C699-BA09-1997-592D4668D414}"/>
                  </a:ext>
                </a:extLst>
              </p:cNvPr>
              <p:cNvSpPr/>
              <p:nvPr/>
            </p:nvSpPr>
            <p:spPr>
              <a:xfrm>
                <a:off x="9553464" y="2533649"/>
                <a:ext cx="963844" cy="3031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E5F970C-164D-32F9-AB9F-F0B41F3AD7C2}"/>
                  </a:ext>
                </a:extLst>
              </p:cNvPr>
              <p:cNvSpPr txBox="1"/>
              <p:nvPr/>
            </p:nvSpPr>
            <p:spPr>
              <a:xfrm>
                <a:off x="9489927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30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F29B8E5-1AFE-F404-DAFE-9C6CA2A444C4}"/>
                  </a:ext>
                </a:extLst>
              </p:cNvPr>
              <p:cNvSpPr txBox="1"/>
              <p:nvPr/>
            </p:nvSpPr>
            <p:spPr>
              <a:xfrm>
                <a:off x="10162056" y="2533649"/>
                <a:ext cx="415295" cy="22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40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0848802-8737-3EA8-ED3E-29CAC82FEEAB}"/>
                </a:ext>
              </a:extLst>
            </p:cNvPr>
            <p:cNvSpPr txBox="1"/>
            <p:nvPr/>
          </p:nvSpPr>
          <p:spPr>
            <a:xfrm>
              <a:off x="10261840" y="2683307"/>
              <a:ext cx="177612" cy="22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sp>
        <p:nvSpPr>
          <p:cNvPr id="78" name="Down Arrow 77">
            <a:extLst>
              <a:ext uri="{FF2B5EF4-FFF2-40B4-BE49-F238E27FC236}">
                <a16:creationId xmlns:a16="http://schemas.microsoft.com/office/drawing/2014/main" id="{405CA953-2718-D330-A651-D5C9AECCEBB5}"/>
              </a:ext>
            </a:extLst>
          </p:cNvPr>
          <p:cNvSpPr/>
          <p:nvPr/>
        </p:nvSpPr>
        <p:spPr>
          <a:xfrm>
            <a:off x="8351802" y="3178290"/>
            <a:ext cx="328503" cy="604080"/>
          </a:xfrm>
          <a:custGeom>
            <a:avLst/>
            <a:gdLst>
              <a:gd name="connsiteX0" fmla="*/ 0 w 328503"/>
              <a:gd name="connsiteY0" fmla="*/ 439829 h 604080"/>
              <a:gd name="connsiteX1" fmla="*/ 82126 w 328503"/>
              <a:gd name="connsiteY1" fmla="*/ 439829 h 604080"/>
              <a:gd name="connsiteX2" fmla="*/ 82126 w 328503"/>
              <a:gd name="connsiteY2" fmla="*/ 0 h 604080"/>
              <a:gd name="connsiteX3" fmla="*/ 246377 w 328503"/>
              <a:gd name="connsiteY3" fmla="*/ 0 h 604080"/>
              <a:gd name="connsiteX4" fmla="*/ 246377 w 328503"/>
              <a:gd name="connsiteY4" fmla="*/ 439829 h 604080"/>
              <a:gd name="connsiteX5" fmla="*/ 328503 w 328503"/>
              <a:gd name="connsiteY5" fmla="*/ 439829 h 604080"/>
              <a:gd name="connsiteX6" fmla="*/ 164252 w 328503"/>
              <a:gd name="connsiteY6" fmla="*/ 604080 h 604080"/>
              <a:gd name="connsiteX7" fmla="*/ 0 w 328503"/>
              <a:gd name="connsiteY7" fmla="*/ 439829 h 60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503" h="604080" fill="none" extrusionOk="0">
                <a:moveTo>
                  <a:pt x="0" y="439829"/>
                </a:moveTo>
                <a:cubicBezTo>
                  <a:pt x="30707" y="436663"/>
                  <a:pt x="52755" y="441617"/>
                  <a:pt x="82126" y="439829"/>
                </a:cubicBezTo>
                <a:cubicBezTo>
                  <a:pt x="71910" y="259245"/>
                  <a:pt x="93603" y="188883"/>
                  <a:pt x="82126" y="0"/>
                </a:cubicBezTo>
                <a:cubicBezTo>
                  <a:pt x="121265" y="2729"/>
                  <a:pt x="171574" y="1740"/>
                  <a:pt x="246377" y="0"/>
                </a:cubicBezTo>
                <a:cubicBezTo>
                  <a:pt x="255756" y="89567"/>
                  <a:pt x="249101" y="251523"/>
                  <a:pt x="246377" y="439829"/>
                </a:cubicBezTo>
                <a:cubicBezTo>
                  <a:pt x="269948" y="436084"/>
                  <a:pt x="308447" y="442162"/>
                  <a:pt x="328503" y="439829"/>
                </a:cubicBezTo>
                <a:cubicBezTo>
                  <a:pt x="269666" y="505367"/>
                  <a:pt x="233081" y="528101"/>
                  <a:pt x="164252" y="604080"/>
                </a:cubicBezTo>
                <a:cubicBezTo>
                  <a:pt x="116143" y="564989"/>
                  <a:pt x="54545" y="497610"/>
                  <a:pt x="0" y="439829"/>
                </a:cubicBezTo>
                <a:close/>
              </a:path>
              <a:path w="328503" h="604080" stroke="0" extrusionOk="0">
                <a:moveTo>
                  <a:pt x="0" y="439829"/>
                </a:moveTo>
                <a:cubicBezTo>
                  <a:pt x="31599" y="437390"/>
                  <a:pt x="61413" y="439844"/>
                  <a:pt x="82126" y="439829"/>
                </a:cubicBezTo>
                <a:cubicBezTo>
                  <a:pt x="87015" y="324143"/>
                  <a:pt x="82649" y="192303"/>
                  <a:pt x="82126" y="0"/>
                </a:cubicBezTo>
                <a:cubicBezTo>
                  <a:pt x="157227" y="6073"/>
                  <a:pt x="210384" y="-1956"/>
                  <a:pt x="246377" y="0"/>
                </a:cubicBezTo>
                <a:cubicBezTo>
                  <a:pt x="229564" y="95234"/>
                  <a:pt x="258984" y="310080"/>
                  <a:pt x="246377" y="439829"/>
                </a:cubicBezTo>
                <a:cubicBezTo>
                  <a:pt x="277924" y="437353"/>
                  <a:pt x="287581" y="437717"/>
                  <a:pt x="328503" y="439829"/>
                </a:cubicBezTo>
                <a:cubicBezTo>
                  <a:pt x="244425" y="516207"/>
                  <a:pt x="223889" y="553753"/>
                  <a:pt x="164252" y="604080"/>
                </a:cubicBezTo>
                <a:cubicBezTo>
                  <a:pt x="102632" y="550437"/>
                  <a:pt x="44457" y="484584"/>
                  <a:pt x="0" y="439829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down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BFAF4831-2C49-A268-DCD7-4505DC1F6259}"/>
              </a:ext>
            </a:extLst>
          </p:cNvPr>
          <p:cNvSpPr/>
          <p:nvPr/>
        </p:nvSpPr>
        <p:spPr>
          <a:xfrm>
            <a:off x="7441967" y="3195038"/>
            <a:ext cx="328503" cy="604080"/>
          </a:xfrm>
          <a:custGeom>
            <a:avLst/>
            <a:gdLst>
              <a:gd name="connsiteX0" fmla="*/ 0 w 328503"/>
              <a:gd name="connsiteY0" fmla="*/ 439829 h 604080"/>
              <a:gd name="connsiteX1" fmla="*/ 82126 w 328503"/>
              <a:gd name="connsiteY1" fmla="*/ 439829 h 604080"/>
              <a:gd name="connsiteX2" fmla="*/ 82126 w 328503"/>
              <a:gd name="connsiteY2" fmla="*/ 0 h 604080"/>
              <a:gd name="connsiteX3" fmla="*/ 246377 w 328503"/>
              <a:gd name="connsiteY3" fmla="*/ 0 h 604080"/>
              <a:gd name="connsiteX4" fmla="*/ 246377 w 328503"/>
              <a:gd name="connsiteY4" fmla="*/ 439829 h 604080"/>
              <a:gd name="connsiteX5" fmla="*/ 328503 w 328503"/>
              <a:gd name="connsiteY5" fmla="*/ 439829 h 604080"/>
              <a:gd name="connsiteX6" fmla="*/ 164252 w 328503"/>
              <a:gd name="connsiteY6" fmla="*/ 604080 h 604080"/>
              <a:gd name="connsiteX7" fmla="*/ 0 w 328503"/>
              <a:gd name="connsiteY7" fmla="*/ 439829 h 60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503" h="604080" fill="none" extrusionOk="0">
                <a:moveTo>
                  <a:pt x="0" y="439829"/>
                </a:moveTo>
                <a:cubicBezTo>
                  <a:pt x="30707" y="436663"/>
                  <a:pt x="52755" y="441617"/>
                  <a:pt x="82126" y="439829"/>
                </a:cubicBezTo>
                <a:cubicBezTo>
                  <a:pt x="71910" y="259245"/>
                  <a:pt x="93603" y="188883"/>
                  <a:pt x="82126" y="0"/>
                </a:cubicBezTo>
                <a:cubicBezTo>
                  <a:pt x="121265" y="2729"/>
                  <a:pt x="171574" y="1740"/>
                  <a:pt x="246377" y="0"/>
                </a:cubicBezTo>
                <a:cubicBezTo>
                  <a:pt x="255756" y="89567"/>
                  <a:pt x="249101" y="251523"/>
                  <a:pt x="246377" y="439829"/>
                </a:cubicBezTo>
                <a:cubicBezTo>
                  <a:pt x="269948" y="436084"/>
                  <a:pt x="308447" y="442162"/>
                  <a:pt x="328503" y="439829"/>
                </a:cubicBezTo>
                <a:cubicBezTo>
                  <a:pt x="269666" y="505367"/>
                  <a:pt x="233081" y="528101"/>
                  <a:pt x="164252" y="604080"/>
                </a:cubicBezTo>
                <a:cubicBezTo>
                  <a:pt x="116143" y="564989"/>
                  <a:pt x="54545" y="497610"/>
                  <a:pt x="0" y="439829"/>
                </a:cubicBezTo>
                <a:close/>
              </a:path>
              <a:path w="328503" h="604080" stroke="0" extrusionOk="0">
                <a:moveTo>
                  <a:pt x="0" y="439829"/>
                </a:moveTo>
                <a:cubicBezTo>
                  <a:pt x="31599" y="437390"/>
                  <a:pt x="61413" y="439844"/>
                  <a:pt x="82126" y="439829"/>
                </a:cubicBezTo>
                <a:cubicBezTo>
                  <a:pt x="87015" y="324143"/>
                  <a:pt x="82649" y="192303"/>
                  <a:pt x="82126" y="0"/>
                </a:cubicBezTo>
                <a:cubicBezTo>
                  <a:pt x="157227" y="6073"/>
                  <a:pt x="210384" y="-1956"/>
                  <a:pt x="246377" y="0"/>
                </a:cubicBezTo>
                <a:cubicBezTo>
                  <a:pt x="229564" y="95234"/>
                  <a:pt x="258984" y="310080"/>
                  <a:pt x="246377" y="439829"/>
                </a:cubicBezTo>
                <a:cubicBezTo>
                  <a:pt x="277924" y="437353"/>
                  <a:pt x="287581" y="437717"/>
                  <a:pt x="328503" y="439829"/>
                </a:cubicBezTo>
                <a:cubicBezTo>
                  <a:pt x="244425" y="516207"/>
                  <a:pt x="223889" y="553753"/>
                  <a:pt x="164252" y="604080"/>
                </a:cubicBezTo>
                <a:cubicBezTo>
                  <a:pt x="102632" y="550437"/>
                  <a:pt x="44457" y="484584"/>
                  <a:pt x="0" y="439829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down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9CE7C42-0D99-54BC-73EA-4C5F861DF008}"/>
              </a:ext>
            </a:extLst>
          </p:cNvPr>
          <p:cNvSpPr txBox="1"/>
          <p:nvPr/>
        </p:nvSpPr>
        <p:spPr>
          <a:xfrm>
            <a:off x="6629307" y="5348351"/>
            <a:ext cx="52035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file_2 is actually moved without compaction!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4C8B4F-D672-84A8-7988-BB5C7DA6934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95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B746-1616-FE65-0714-1A2B68CD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246DD-0191-92C6-D2B2-ACE875151723}"/>
              </a:ext>
            </a:extLst>
          </p:cNvPr>
          <p:cNvSpPr txBox="1"/>
          <p:nvPr/>
        </p:nvSpPr>
        <p:spPr>
          <a:xfrm>
            <a:off x="838200" y="1767007"/>
            <a:ext cx="10324847" cy="4093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Introduction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Vision</a:t>
            </a:r>
          </a:p>
          <a:p>
            <a:pPr algn="l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Background on Index Designs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Sortedness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 Metrics &amp; Evaluation Framework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 sz="2800" dirty="0"/>
              <a:t>Benchmarking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63768-577D-25BF-A2B3-E770F96470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1589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Quantifying Data Sorted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Quantifying Data Sortedness</a:t>
            </a:r>
          </a:p>
        </p:txBody>
      </p:sp>
      <p:sp>
        <p:nvSpPr>
          <p:cNvPr id="516" name="12"/>
          <p:cNvSpPr txBox="1">
            <a:spLocks noGrp="1"/>
          </p:cNvSpPr>
          <p:nvPr>
            <p:ph type="sldNum" sz="quarter" idx="2"/>
          </p:nvPr>
        </p:nvSpPr>
        <p:spPr>
          <a:xfrm>
            <a:off x="11053203" y="6369260"/>
            <a:ext cx="287897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Lucida Grande" panose="020B0600040502020204" pitchFamily="34" charset="0"/>
                <a:cs typeface="Lucida Grande" panose="020B0600040502020204" pitchFamily="34" charset="0"/>
              </a:rPr>
              <a:t>34</a:t>
            </a:fld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6156F350-A105-43B3-80A3-8D215C7DA0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5099858"/>
              </p:ext>
            </p:extLst>
          </p:nvPr>
        </p:nvGraphicFramePr>
        <p:xfrm>
          <a:off x="1339665" y="2223926"/>
          <a:ext cx="9697429" cy="2410144"/>
        </p:xfrm>
        <a:graphic>
          <a:graphicData uri="http://schemas.openxmlformats.org/drawingml/2006/table">
            <a:tbl>
              <a:tblPr firstRow="1" firstCol="1" bandRow="1">
                <a:tableStyleId>{33BA23B1-9221-436E-865A-0063620EA4FD}</a:tableStyleId>
              </a:tblPr>
              <a:tblGrid>
                <a:gridCol w="338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Metric</a:t>
                      </a:r>
                    </a:p>
                  </a:txBody>
                  <a:tcPr marL="0" marR="0" marT="0" marB="0" anchor="ctr" horzOverflow="overflow"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Description</a:t>
                      </a:r>
                    </a:p>
                  </a:txBody>
                  <a:tcPr marL="0" marR="0" marT="0" marB="0" anchor="ctr" horzOverflow="overflow"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Inversions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pairs in incorrect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Runs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increasing contiguous subsequences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Exchanges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least # swaps needed to establish total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Quantifying Data Sorted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Quantifying Data Sortedness</a:t>
            </a:r>
          </a:p>
        </p:txBody>
      </p:sp>
      <p:graphicFrame>
        <p:nvGraphicFramePr>
          <p:cNvPr id="521" name="Table 6"/>
          <p:cNvGraphicFramePr/>
          <p:nvPr/>
        </p:nvGraphicFramePr>
        <p:xfrm>
          <a:off x="2151695" y="5167312"/>
          <a:ext cx="8128000" cy="3708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6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7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8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9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10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1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2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3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4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5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84837" y="4779826"/>
            <a:ext cx="3402708" cy="363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36" y="5606654"/>
            <a:ext cx="3402708" cy="363397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12"/>
          <p:cNvSpPr txBox="1">
            <a:spLocks noGrp="1"/>
          </p:cNvSpPr>
          <p:nvPr>
            <p:ph type="sldNum" sz="quarter" idx="2"/>
          </p:nvPr>
        </p:nvSpPr>
        <p:spPr>
          <a:xfrm>
            <a:off x="8496300" y="6284239"/>
            <a:ext cx="2844800" cy="447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D3269928-CAAC-FF54-131F-DA70D70AC8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8019771"/>
              </p:ext>
            </p:extLst>
          </p:nvPr>
        </p:nvGraphicFramePr>
        <p:xfrm>
          <a:off x="1339665" y="2223926"/>
          <a:ext cx="9697429" cy="2410144"/>
        </p:xfrm>
        <a:graphic>
          <a:graphicData uri="http://schemas.openxmlformats.org/drawingml/2006/table">
            <a:tbl>
              <a:tblPr firstRow="1" firstCol="1" bandRow="1">
                <a:tableStyleId>{33BA23B1-9221-436E-865A-0063620EA4FD}</a:tableStyleId>
              </a:tblPr>
              <a:tblGrid>
                <a:gridCol w="338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Metric</a:t>
                      </a:r>
                    </a:p>
                  </a:txBody>
                  <a:tcPr marL="0" marR="0" marT="0" marB="0" anchor="ctr" horzOverflow="overflow"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Description</a:t>
                      </a:r>
                    </a:p>
                  </a:txBody>
                  <a:tcPr marL="0" marR="0" marT="0" marB="0" anchor="ctr" horzOverflow="overflow"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Inversions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pairs in incorrect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Runs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increasing contiguous subsequences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Exchanges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least # swaps needed to establish total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Quantifying Data Sorted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Quantifying Data Sortedness</a:t>
            </a:r>
          </a:p>
        </p:txBody>
      </p:sp>
      <p:graphicFrame>
        <p:nvGraphicFramePr>
          <p:cNvPr id="530" name="Table 6"/>
          <p:cNvGraphicFramePr/>
          <p:nvPr/>
        </p:nvGraphicFramePr>
        <p:xfrm>
          <a:off x="2151695" y="5167312"/>
          <a:ext cx="8128000" cy="3708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6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7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8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9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10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1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2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3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4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5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31" name="TextBox 85"/>
          <p:cNvSpPr txBox="1"/>
          <p:nvPr/>
        </p:nvSpPr>
        <p:spPr>
          <a:xfrm>
            <a:off x="4234817" y="5679350"/>
            <a:ext cx="236378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en-US"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global disorder</a:t>
            </a:r>
            <a:endParaRPr sz="24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84837" y="4779826"/>
            <a:ext cx="3402708" cy="363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36" y="5606654"/>
            <a:ext cx="3402708" cy="363397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12"/>
          <p:cNvSpPr txBox="1">
            <a:spLocks noGrp="1"/>
          </p:cNvSpPr>
          <p:nvPr>
            <p:ph type="sldNum" sz="quarter" idx="2"/>
          </p:nvPr>
        </p:nvSpPr>
        <p:spPr>
          <a:xfrm>
            <a:off x="8496300" y="6284239"/>
            <a:ext cx="2844800" cy="447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B5D73370-1404-8064-6422-C5D38D0274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8019771"/>
              </p:ext>
            </p:extLst>
          </p:nvPr>
        </p:nvGraphicFramePr>
        <p:xfrm>
          <a:off x="1339665" y="2223926"/>
          <a:ext cx="9697429" cy="2410144"/>
        </p:xfrm>
        <a:graphic>
          <a:graphicData uri="http://schemas.openxmlformats.org/drawingml/2006/table">
            <a:tbl>
              <a:tblPr firstRow="1" firstCol="1" bandRow="1">
                <a:tableStyleId>{33BA23B1-9221-436E-865A-0063620EA4FD}</a:tableStyleId>
              </a:tblPr>
              <a:tblGrid>
                <a:gridCol w="338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Metric</a:t>
                      </a:r>
                    </a:p>
                  </a:txBody>
                  <a:tcPr marL="0" marR="0" marT="0" marB="0" anchor="ctr" horzOverflow="overflow"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Description</a:t>
                      </a:r>
                    </a:p>
                  </a:txBody>
                  <a:tcPr marL="0" marR="0" marT="0" marB="0" anchor="ctr" horzOverflow="overflow"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Inversions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pairs in incorrect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Runs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increasing contiguous subsequences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Exchanges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least # swaps needed to establish total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D1C42A2-5A67-958F-7D16-21A70B1B06A6}"/>
              </a:ext>
            </a:extLst>
          </p:cNvPr>
          <p:cNvSpPr txBox="1"/>
          <p:nvPr/>
        </p:nvSpPr>
        <p:spPr>
          <a:xfrm>
            <a:off x="4120755" y="3567156"/>
            <a:ext cx="3598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FB3D-61EA-DB74-B1F7-A66A892C3B59}"/>
              </a:ext>
            </a:extLst>
          </p:cNvPr>
          <p:cNvSpPr txBox="1"/>
          <p:nvPr/>
        </p:nvSpPr>
        <p:spPr>
          <a:xfrm>
            <a:off x="4120757" y="2983249"/>
            <a:ext cx="3598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⛔️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BB3DD-BB19-2B65-16E5-5C6F896C1F96}"/>
              </a:ext>
            </a:extLst>
          </p:cNvPr>
          <p:cNvSpPr txBox="1"/>
          <p:nvPr/>
        </p:nvSpPr>
        <p:spPr>
          <a:xfrm>
            <a:off x="4120756" y="4151063"/>
            <a:ext cx="3598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⛔️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Quantifying Data Sorted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Quantifying Data Sortedness</a:t>
            </a:r>
          </a:p>
        </p:txBody>
      </p:sp>
      <p:graphicFrame>
        <p:nvGraphicFramePr>
          <p:cNvPr id="540" name="Table 6"/>
          <p:cNvGraphicFramePr/>
          <p:nvPr/>
        </p:nvGraphicFramePr>
        <p:xfrm>
          <a:off x="2151695" y="5167312"/>
          <a:ext cx="8128000" cy="3708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2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1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4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3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6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5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8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7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10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9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3" name="Connection Line"/>
          <p:cNvSpPr/>
          <p:nvPr/>
        </p:nvSpPr>
        <p:spPr>
          <a:xfrm>
            <a:off x="2552530" y="4906095"/>
            <a:ext cx="871589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4" name="Connection Line"/>
          <p:cNvSpPr/>
          <p:nvPr/>
        </p:nvSpPr>
        <p:spPr>
          <a:xfrm>
            <a:off x="2538789" y="5636049"/>
            <a:ext cx="871589" cy="27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5" name="Connection Line"/>
          <p:cNvSpPr/>
          <p:nvPr/>
        </p:nvSpPr>
        <p:spPr>
          <a:xfrm>
            <a:off x="4100877" y="4874314"/>
            <a:ext cx="871589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6" name="Connection Line"/>
          <p:cNvSpPr/>
          <p:nvPr/>
        </p:nvSpPr>
        <p:spPr>
          <a:xfrm>
            <a:off x="4087136" y="5604267"/>
            <a:ext cx="871589" cy="27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7" name="Connection Line"/>
          <p:cNvSpPr/>
          <p:nvPr/>
        </p:nvSpPr>
        <p:spPr>
          <a:xfrm>
            <a:off x="5800058" y="4874314"/>
            <a:ext cx="871589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8" name="Connection Line"/>
          <p:cNvSpPr/>
          <p:nvPr/>
        </p:nvSpPr>
        <p:spPr>
          <a:xfrm>
            <a:off x="5786318" y="5614384"/>
            <a:ext cx="871589" cy="27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9" name="Connection Line"/>
          <p:cNvSpPr/>
          <p:nvPr/>
        </p:nvSpPr>
        <p:spPr>
          <a:xfrm>
            <a:off x="7356812" y="4874314"/>
            <a:ext cx="871590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0" name="Connection Line"/>
          <p:cNvSpPr/>
          <p:nvPr/>
        </p:nvSpPr>
        <p:spPr>
          <a:xfrm>
            <a:off x="7343072" y="5604267"/>
            <a:ext cx="871589" cy="27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1" name="Connection Line"/>
          <p:cNvSpPr/>
          <p:nvPr/>
        </p:nvSpPr>
        <p:spPr>
          <a:xfrm>
            <a:off x="9047587" y="4874314"/>
            <a:ext cx="871589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2" name="Connection Line"/>
          <p:cNvSpPr/>
          <p:nvPr/>
        </p:nvSpPr>
        <p:spPr>
          <a:xfrm>
            <a:off x="9033847" y="5604267"/>
            <a:ext cx="871589" cy="27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1" name="1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90334F79-01E7-2EBE-DA22-5648240B6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8019771"/>
              </p:ext>
            </p:extLst>
          </p:nvPr>
        </p:nvGraphicFramePr>
        <p:xfrm>
          <a:off x="1339665" y="2223926"/>
          <a:ext cx="9697429" cy="2410144"/>
        </p:xfrm>
        <a:graphic>
          <a:graphicData uri="http://schemas.openxmlformats.org/drawingml/2006/table">
            <a:tbl>
              <a:tblPr firstRow="1" firstCol="1" bandRow="1">
                <a:tableStyleId>{33BA23B1-9221-436E-865A-0063620EA4FD}</a:tableStyleId>
              </a:tblPr>
              <a:tblGrid>
                <a:gridCol w="338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Metric</a:t>
                      </a:r>
                    </a:p>
                  </a:txBody>
                  <a:tcPr marL="0" marR="0" marT="0" marB="0" anchor="ctr" horzOverflow="overflow"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Description</a:t>
                      </a:r>
                    </a:p>
                  </a:txBody>
                  <a:tcPr marL="0" marR="0" marT="0" marB="0" anchor="ctr" horzOverflow="overflow"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Inversions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pairs in incorrect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Runs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increasing contiguous subsequences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Exchanges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least # swaps needed to establish total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Quantifying Data Sorted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Quantifying Data Sortedness</a:t>
            </a:r>
          </a:p>
        </p:txBody>
      </p:sp>
      <p:graphicFrame>
        <p:nvGraphicFramePr>
          <p:cNvPr id="567" name="Table 6"/>
          <p:cNvGraphicFramePr/>
          <p:nvPr/>
        </p:nvGraphicFramePr>
        <p:xfrm>
          <a:off x="2151695" y="5167312"/>
          <a:ext cx="8128000" cy="3708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2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1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4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3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6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5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8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7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10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9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8" name="TextBox 85"/>
          <p:cNvSpPr txBox="1"/>
          <p:nvPr/>
        </p:nvSpPr>
        <p:spPr>
          <a:xfrm>
            <a:off x="4775767" y="5924868"/>
            <a:ext cx="213455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chemeClr val="accent6"/>
                </a:solidFill>
              </a:defRPr>
            </a:lvl1pPr>
          </a:lstStyle>
          <a:p>
            <a:r>
              <a:rPr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local disorder</a:t>
            </a:r>
          </a:p>
        </p:txBody>
      </p:sp>
      <p:sp>
        <p:nvSpPr>
          <p:cNvPr id="581" name="Connection Line"/>
          <p:cNvSpPr/>
          <p:nvPr/>
        </p:nvSpPr>
        <p:spPr>
          <a:xfrm>
            <a:off x="2552530" y="4906095"/>
            <a:ext cx="871589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2" name="Connection Line"/>
          <p:cNvSpPr/>
          <p:nvPr/>
        </p:nvSpPr>
        <p:spPr>
          <a:xfrm>
            <a:off x="2538789" y="5636049"/>
            <a:ext cx="871589" cy="27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3" name="Connection Line"/>
          <p:cNvSpPr/>
          <p:nvPr/>
        </p:nvSpPr>
        <p:spPr>
          <a:xfrm>
            <a:off x="4100877" y="4874314"/>
            <a:ext cx="871589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4" name="Connection Line"/>
          <p:cNvSpPr/>
          <p:nvPr/>
        </p:nvSpPr>
        <p:spPr>
          <a:xfrm>
            <a:off x="4087136" y="5604267"/>
            <a:ext cx="871589" cy="27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5" name="Connection Line"/>
          <p:cNvSpPr/>
          <p:nvPr/>
        </p:nvSpPr>
        <p:spPr>
          <a:xfrm>
            <a:off x="5800058" y="4874314"/>
            <a:ext cx="871589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6" name="Connection Line"/>
          <p:cNvSpPr/>
          <p:nvPr/>
        </p:nvSpPr>
        <p:spPr>
          <a:xfrm>
            <a:off x="5786318" y="5614384"/>
            <a:ext cx="871589" cy="27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7" name="Connection Line"/>
          <p:cNvSpPr/>
          <p:nvPr/>
        </p:nvSpPr>
        <p:spPr>
          <a:xfrm>
            <a:off x="7356812" y="4874314"/>
            <a:ext cx="871590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8" name="Connection Line"/>
          <p:cNvSpPr/>
          <p:nvPr/>
        </p:nvSpPr>
        <p:spPr>
          <a:xfrm>
            <a:off x="7343072" y="5604267"/>
            <a:ext cx="871589" cy="27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9" name="Connection Line"/>
          <p:cNvSpPr/>
          <p:nvPr/>
        </p:nvSpPr>
        <p:spPr>
          <a:xfrm>
            <a:off x="9047587" y="4874314"/>
            <a:ext cx="871589" cy="259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644"/>
                </a:moveTo>
                <a:cubicBezTo>
                  <a:pt x="8548" y="-5399"/>
                  <a:pt x="15748" y="-5213"/>
                  <a:pt x="21600" y="16201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0" name="Connection Line"/>
          <p:cNvSpPr/>
          <p:nvPr/>
        </p:nvSpPr>
        <p:spPr>
          <a:xfrm>
            <a:off x="9033847" y="5604267"/>
            <a:ext cx="871589" cy="27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0"/>
                </a:moveTo>
                <a:cubicBezTo>
                  <a:pt x="6528" y="21422"/>
                  <a:pt x="13728" y="21600"/>
                  <a:pt x="21600" y="534"/>
                </a:cubicBezTo>
              </a:path>
            </a:pathLst>
          </a:custGeom>
          <a:ln w="38100">
            <a:solidFill>
              <a:srgbClr val="000000"/>
            </a:solidFill>
            <a:miter/>
            <a:headEnd type="triangle"/>
          </a:ln>
        </p:spPr>
        <p:txBody>
          <a:bodyPr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9" name="1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/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A689DDEA-1CCF-6628-894B-5628716338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8019771"/>
              </p:ext>
            </p:extLst>
          </p:nvPr>
        </p:nvGraphicFramePr>
        <p:xfrm>
          <a:off x="1339665" y="2223926"/>
          <a:ext cx="9697429" cy="2410144"/>
        </p:xfrm>
        <a:graphic>
          <a:graphicData uri="http://schemas.openxmlformats.org/drawingml/2006/table">
            <a:tbl>
              <a:tblPr firstRow="1" firstCol="1" bandRow="1">
                <a:tableStyleId>{33BA23B1-9221-436E-865A-0063620EA4FD}</a:tableStyleId>
              </a:tblPr>
              <a:tblGrid>
                <a:gridCol w="338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Metric</a:t>
                      </a:r>
                    </a:p>
                  </a:txBody>
                  <a:tcPr marL="0" marR="0" marT="0" marB="0" anchor="ctr" horzOverflow="overflow"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Description</a:t>
                      </a:r>
                    </a:p>
                  </a:txBody>
                  <a:tcPr marL="0" marR="0" marT="0" marB="0" anchor="ctr" horzOverflow="overflow"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Inversions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pairs in incorrect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Runs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increasing contiguous subsequences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Exchanges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least # swaps needed to establish total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5710A2C1-2E88-6A97-9ADF-B5154BA7BA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692539"/>
              </p:ext>
            </p:extLst>
          </p:nvPr>
        </p:nvGraphicFramePr>
        <p:xfrm>
          <a:off x="1339665" y="2223926"/>
          <a:ext cx="9697429" cy="2410144"/>
        </p:xfrm>
        <a:graphic>
          <a:graphicData uri="http://schemas.openxmlformats.org/drawingml/2006/table">
            <a:tbl>
              <a:tblPr firstRow="1" firstCol="1" bandRow="1">
                <a:tableStyleId>{33BA23B1-9221-436E-865A-0063620EA4FD}</a:tableStyleId>
              </a:tblPr>
              <a:tblGrid>
                <a:gridCol w="338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Metric</a:t>
                      </a:r>
                    </a:p>
                  </a:txBody>
                  <a:tcPr marL="0" marR="0" marT="0" marB="0" anchor="ctr" horzOverflow="overflow"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Description</a:t>
                      </a:r>
                    </a:p>
                  </a:txBody>
                  <a:tcPr marL="0" marR="0" marT="0" marB="0" anchor="ctr" horzOverflow="overflow"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Inversions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pairs in incorrect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Runs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# increasing contiguous subsequences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0" i="0" dirty="0">
                          <a:solidFill>
                            <a:srgbClr val="FFFFFF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Exchanges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000000"/>
                      </a:solidFill>
                    </a:lnR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 b="0" i="0" dirty="0">
                          <a:solidFill>
                            <a:schemeClr val="tx1"/>
                          </a:solidFill>
                          <a:latin typeface="Lucida Grande" panose="020B0600040502020204" pitchFamily="34" charset="0"/>
                          <a:ea typeface="Lucida Grande"/>
                          <a:cs typeface="Lucida Grande" panose="020B0600040502020204" pitchFamily="34" charset="0"/>
                          <a:sym typeface="Lucida Grande"/>
                        </a:rPr>
                        <a:t>least # swaps needed to establish total order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DB597E1-04F7-E819-7FD1-BE02D64E4E83}"/>
              </a:ext>
            </a:extLst>
          </p:cNvPr>
          <p:cNvSpPr txBox="1"/>
          <p:nvPr/>
        </p:nvSpPr>
        <p:spPr>
          <a:xfrm>
            <a:off x="4120755" y="3567156"/>
            <a:ext cx="3598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dirty="0"/>
              <a:t>⛔️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57AAE-01F0-28BF-E165-B2B64F277ABA}"/>
              </a:ext>
            </a:extLst>
          </p:cNvPr>
          <p:cNvSpPr txBox="1"/>
          <p:nvPr/>
        </p:nvSpPr>
        <p:spPr>
          <a:xfrm>
            <a:off x="4120757" y="2983249"/>
            <a:ext cx="3598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dirty="0"/>
              <a:t>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8AE20-6D98-5A4C-C76E-EB8E26C31ECB}"/>
              </a:ext>
            </a:extLst>
          </p:cNvPr>
          <p:cNvSpPr txBox="1"/>
          <p:nvPr/>
        </p:nvSpPr>
        <p:spPr>
          <a:xfrm>
            <a:off x="4120756" y="4151063"/>
            <a:ext cx="3598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dirty="0"/>
              <a:t>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(K, L)-Sortedness Metric"/>
          <p:cNvSpPr txBox="1">
            <a:spLocks noGrp="1"/>
          </p:cNvSpPr>
          <p:nvPr>
            <p:ph type="title"/>
          </p:nvPr>
        </p:nvSpPr>
        <p:spPr>
          <a:xfrm>
            <a:off x="482735" y="368300"/>
            <a:ext cx="11226530" cy="1325563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rPr sz="4400"/>
              <a:t>(K, L)-Sortedness Metric</a:t>
            </a:r>
          </a:p>
        </p:txBody>
      </p:sp>
      <p:graphicFrame>
        <p:nvGraphicFramePr>
          <p:cNvPr id="595" name="Table 6"/>
          <p:cNvGraphicFramePr/>
          <p:nvPr/>
        </p:nvGraphicFramePr>
        <p:xfrm>
          <a:off x="2224439" y="3538262"/>
          <a:ext cx="8128000" cy="3708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1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8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3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4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5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6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7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2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Monaco"/>
                          <a:ea typeface="Monaco"/>
                          <a:cs typeface="Monaco"/>
                          <a:sym typeface="Monaco"/>
                        </a:rPr>
                        <a:t>9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Monaco"/>
                          <a:ea typeface="Monaco"/>
                          <a:cs typeface="Monaco"/>
                          <a:sym typeface="Monaco"/>
                        </a:rPr>
                        <a:t>10</a:t>
                      </a:r>
                    </a:p>
                  </a:txBody>
                  <a:tcPr marL="45720" marR="45720" horzOverflow="overflow">
                    <a:lnB w="254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6" name="TextBox 11"/>
          <p:cNvSpPr txBox="1"/>
          <p:nvPr/>
        </p:nvSpPr>
        <p:spPr>
          <a:xfrm>
            <a:off x="3863012" y="2612337"/>
            <a:ext cx="32550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r>
              <a:rPr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#. unordered entries </a:t>
            </a:r>
          </a:p>
        </p:txBody>
      </p:sp>
      <p:sp>
        <p:nvSpPr>
          <p:cNvPr id="597" name="Oval 12"/>
          <p:cNvSpPr/>
          <p:nvPr/>
        </p:nvSpPr>
        <p:spPr>
          <a:xfrm>
            <a:off x="3039401" y="3361451"/>
            <a:ext cx="804155" cy="724461"/>
          </a:xfrm>
          <a:prstGeom prst="ellipse">
            <a:avLst/>
          </a:prstGeom>
          <a:ln w="28575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598" name="Oval 14"/>
          <p:cNvSpPr/>
          <p:nvPr/>
        </p:nvSpPr>
        <p:spPr>
          <a:xfrm>
            <a:off x="7928598" y="3361452"/>
            <a:ext cx="804155" cy="724461"/>
          </a:xfrm>
          <a:prstGeom prst="ellipse">
            <a:avLst/>
          </a:prstGeom>
          <a:ln w="28575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599" name="Straight Connector 15"/>
          <p:cNvSpPr/>
          <p:nvPr/>
        </p:nvSpPr>
        <p:spPr>
          <a:xfrm>
            <a:off x="3441477" y="4213855"/>
            <a:ext cx="4889198" cy="1"/>
          </a:xfrm>
          <a:prstGeom prst="line">
            <a:avLst/>
          </a:prstGeom>
          <a:ln w="28575" cap="sq">
            <a:solidFill>
              <a:schemeClr val="accent6"/>
            </a:solidFill>
            <a:miter/>
            <a:headEnd type="diamond"/>
            <a:tailEnd type="diamond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600" name="TextBox 17"/>
          <p:cNvSpPr txBox="1"/>
          <p:nvPr/>
        </p:nvSpPr>
        <p:spPr>
          <a:xfrm>
            <a:off x="2393548" y="4226268"/>
            <a:ext cx="68217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r>
              <a:rPr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max. displacement among unordered entries</a:t>
            </a:r>
          </a:p>
        </p:txBody>
      </p:sp>
      <p:cxnSp>
        <p:nvCxnSpPr>
          <p:cNvPr id="601" name="Straight Arrow Connector 18"/>
          <p:cNvCxnSpPr>
            <a:cxnSpLocks/>
            <a:stCxn id="596" idx="2"/>
            <a:endCxn id="598" idx="0"/>
          </p:cNvCxnSpPr>
          <p:nvPr/>
        </p:nvCxnSpPr>
        <p:spPr>
          <a:xfrm>
            <a:off x="5490540" y="3074002"/>
            <a:ext cx="2840136" cy="287450"/>
          </a:xfrm>
          <a:prstGeom prst="straightConnector1">
            <a:avLst/>
          </a:prstGeom>
          <a:ln w="19050">
            <a:solidFill>
              <a:schemeClr val="accent6"/>
            </a:solidFill>
            <a:miter/>
            <a:tailEnd type="triangle"/>
          </a:ln>
        </p:spPr>
      </p:cxnSp>
      <p:cxnSp>
        <p:nvCxnSpPr>
          <p:cNvPr id="602" name="Straight Arrow Connector 20"/>
          <p:cNvCxnSpPr>
            <a:cxnSpLocks/>
            <a:stCxn id="596" idx="2"/>
            <a:endCxn id="597" idx="0"/>
          </p:cNvCxnSpPr>
          <p:nvPr/>
        </p:nvCxnSpPr>
        <p:spPr>
          <a:xfrm flipH="1">
            <a:off x="3441479" y="3074002"/>
            <a:ext cx="2049061" cy="287449"/>
          </a:xfrm>
          <a:prstGeom prst="straightConnector1">
            <a:avLst/>
          </a:prstGeom>
          <a:ln w="19050">
            <a:solidFill>
              <a:schemeClr val="accent6"/>
            </a:solidFill>
            <a:miter/>
            <a:tailEnd type="triangle"/>
          </a:ln>
        </p:spPr>
      </p:cxnSp>
      <p:sp>
        <p:nvSpPr>
          <p:cNvPr id="603" name="TextBox 3"/>
          <p:cNvSpPr txBox="1"/>
          <p:nvPr/>
        </p:nvSpPr>
        <p:spPr>
          <a:xfrm>
            <a:off x="7068558" y="2612337"/>
            <a:ext cx="63574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chemeClr val="accent3"/>
                </a:solidFill>
              </a:defRPr>
            </a:lvl1pPr>
          </a:lstStyle>
          <a:p>
            <a:r>
              <a:rPr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= K</a:t>
            </a:r>
          </a:p>
        </p:txBody>
      </p:sp>
      <p:sp>
        <p:nvSpPr>
          <p:cNvPr id="604" name="TextBox 13"/>
          <p:cNvSpPr txBox="1"/>
          <p:nvPr/>
        </p:nvSpPr>
        <p:spPr>
          <a:xfrm>
            <a:off x="9285946" y="4213855"/>
            <a:ext cx="59888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chemeClr val="accent3"/>
                </a:solidFill>
              </a:defRPr>
            </a:lvl1pPr>
          </a:lstStyle>
          <a:p>
            <a:r>
              <a:rPr sz="2400" dirty="0">
                <a:latin typeface="Lucida Grande" panose="020B0600040502020204" pitchFamily="34" charset="0"/>
                <a:cs typeface="Lucida Grande" panose="020B0600040502020204" pitchFamily="34" charset="0"/>
              </a:rPr>
              <a:t>= L</a:t>
            </a:r>
          </a:p>
        </p:txBody>
      </p:sp>
      <p:sp>
        <p:nvSpPr>
          <p:cNvPr id="605" name="[BenMoshe, ICDT 2011]"/>
          <p:cNvSpPr txBox="1"/>
          <p:nvPr/>
        </p:nvSpPr>
        <p:spPr>
          <a:xfrm>
            <a:off x="3580408" y="6291184"/>
            <a:ext cx="5768565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>
              <a:lnSpc>
                <a:spcPct val="90000"/>
              </a:lnSpc>
              <a:defRPr sz="2200"/>
            </a:lvl1pPr>
          </a:lstStyle>
          <a:p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inspired by 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Ben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-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Moshe,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et.al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[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ICDT 2011]</a:t>
            </a:r>
          </a:p>
        </p:txBody>
      </p:sp>
      <p:sp>
        <p:nvSpPr>
          <p:cNvPr id="606" name="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BDECCC-EB6A-1C70-DAA9-99E8B50AA822}"/>
              </a:ext>
            </a:extLst>
          </p:cNvPr>
          <p:cNvGrpSpPr/>
          <p:nvPr/>
        </p:nvGrpSpPr>
        <p:grpSpPr>
          <a:xfrm>
            <a:off x="9394266" y="0"/>
            <a:ext cx="2604241" cy="2000766"/>
            <a:chOff x="7559355" y="1910457"/>
            <a:chExt cx="2604241" cy="2000766"/>
          </a:xfrm>
        </p:grpSpPr>
        <p:grpSp>
          <p:nvGrpSpPr>
            <p:cNvPr id="4" name="Circle">
              <a:extLst>
                <a:ext uri="{FF2B5EF4-FFF2-40B4-BE49-F238E27FC236}">
                  <a16:creationId xmlns:a16="http://schemas.microsoft.com/office/drawing/2014/main" id="{F095289B-EE18-E145-600A-C9F2E28AD9DC}"/>
                </a:ext>
              </a:extLst>
            </p:cNvPr>
            <p:cNvGrpSpPr/>
            <p:nvPr/>
          </p:nvGrpSpPr>
          <p:grpSpPr>
            <a:xfrm rot="21094448">
              <a:off x="7858452" y="1910457"/>
              <a:ext cx="2006048" cy="2000766"/>
              <a:chOff x="0" y="0"/>
              <a:chExt cx="2006046" cy="2000765"/>
            </a:xfrm>
          </p:grpSpPr>
          <p:sp>
            <p:nvSpPr>
              <p:cNvPr id="18" name="Circle">
                <a:extLst>
                  <a:ext uri="{FF2B5EF4-FFF2-40B4-BE49-F238E27FC236}">
                    <a16:creationId xmlns:a16="http://schemas.microsoft.com/office/drawing/2014/main" id="{AD4A97C1-CEE0-DAC4-D8F3-C1B22C6BCA80}"/>
                  </a:ext>
                </a:extLst>
              </p:cNvPr>
              <p:cNvSpPr/>
              <p:nvPr/>
            </p:nvSpPr>
            <p:spPr>
              <a:xfrm>
                <a:off x="50800" y="50800"/>
                <a:ext cx="1904447" cy="189916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pic>
            <p:nvPicPr>
              <p:cNvPr id="19" name="Circle Oval" descr="Circle Oval">
                <a:extLst>
                  <a:ext uri="{FF2B5EF4-FFF2-40B4-BE49-F238E27FC236}">
                    <a16:creationId xmlns:a16="http://schemas.microsoft.com/office/drawing/2014/main" id="{E5D33270-2BE0-DADD-705F-57F408C919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06047" cy="2000766"/>
              </a:xfrm>
              <a:prstGeom prst="rect">
                <a:avLst/>
              </a:prstGeom>
              <a:effectLst/>
            </p:spPr>
          </p:pic>
        </p:grpSp>
        <p:sp>
          <p:nvSpPr>
            <p:cNvPr id="5" name="Oval">
              <a:extLst>
                <a:ext uri="{FF2B5EF4-FFF2-40B4-BE49-F238E27FC236}">
                  <a16:creationId xmlns:a16="http://schemas.microsoft.com/office/drawing/2014/main" id="{2718EE78-5A7C-07B7-87BA-8109BC326065}"/>
                </a:ext>
              </a:extLst>
            </p:cNvPr>
            <p:cNvSpPr/>
            <p:nvPr/>
          </p:nvSpPr>
          <p:spPr>
            <a:xfrm rot="21094448">
              <a:off x="8241905" y="2367769"/>
              <a:ext cx="1239142" cy="108614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D40BF241-8BDB-949C-19FC-338835742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94448">
              <a:off x="7903455" y="2352891"/>
              <a:ext cx="1916042" cy="13255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2CA9CF42-52E2-3D5F-3022-8A6CDAE8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94448">
              <a:off x="8277276" y="2068134"/>
              <a:ext cx="1168401" cy="120650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8" name="Rectangle">
              <a:extLst>
                <a:ext uri="{FF2B5EF4-FFF2-40B4-BE49-F238E27FC236}">
                  <a16:creationId xmlns:a16="http://schemas.microsoft.com/office/drawing/2014/main" id="{409AEC39-B213-FD66-78EA-C8144FFEDE39}"/>
                </a:ext>
              </a:extLst>
            </p:cNvPr>
            <p:cNvGrpSpPr/>
            <p:nvPr/>
          </p:nvGrpSpPr>
          <p:grpSpPr>
            <a:xfrm rot="21094448">
              <a:off x="7559355" y="2673224"/>
              <a:ext cx="2604241" cy="475233"/>
              <a:chOff x="0" y="0"/>
              <a:chExt cx="2604240" cy="475231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010B3E28-E887-A455-58B8-252F8968ACBC}"/>
                  </a:ext>
                </a:extLst>
              </p:cNvPr>
              <p:cNvSpPr/>
              <p:nvPr/>
            </p:nvSpPr>
            <p:spPr>
              <a:xfrm>
                <a:off x="50799" y="50800"/>
                <a:ext cx="2502642" cy="3736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pic>
            <p:nvPicPr>
              <p:cNvPr id="17" name="Rectangle Rectangle" descr="Rectangle Rectangle">
                <a:extLst>
                  <a:ext uri="{FF2B5EF4-FFF2-40B4-BE49-F238E27FC236}">
                    <a16:creationId xmlns:a16="http://schemas.microsoft.com/office/drawing/2014/main" id="{F24AF49C-0371-399E-1E33-C5723A39642A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604241" cy="475232"/>
              </a:xfrm>
              <a:prstGeom prst="rect">
                <a:avLst/>
              </a:prstGeom>
              <a:effectLst/>
            </p:spPr>
          </p:pic>
        </p:grpSp>
        <p:sp>
          <p:nvSpPr>
            <p:cNvPr id="9" name="BENCHMARK">
              <a:extLst>
                <a:ext uri="{FF2B5EF4-FFF2-40B4-BE49-F238E27FC236}">
                  <a16:creationId xmlns:a16="http://schemas.microsoft.com/office/drawing/2014/main" id="{596550A8-6759-309E-AAE2-D9523B505311}"/>
                </a:ext>
              </a:extLst>
            </p:cNvPr>
            <p:cNvSpPr txBox="1"/>
            <p:nvPr/>
          </p:nvSpPr>
          <p:spPr>
            <a:xfrm rot="21094448">
              <a:off x="7926445" y="2664619"/>
              <a:ext cx="1870061" cy="492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600"/>
              </a:lvl1pPr>
            </a:lstStyle>
            <a:p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BENCHMARK</a:t>
              </a:r>
            </a:p>
          </p:txBody>
        </p:sp>
        <p:sp>
          <p:nvSpPr>
            <p:cNvPr id="10" name="Star">
              <a:extLst>
                <a:ext uri="{FF2B5EF4-FFF2-40B4-BE49-F238E27FC236}">
                  <a16:creationId xmlns:a16="http://schemas.microsoft.com/office/drawing/2014/main" id="{0F40B729-D05E-8DB6-85A0-CDD5C4DEB309}"/>
                </a:ext>
              </a:extLst>
            </p:cNvPr>
            <p:cNvSpPr/>
            <p:nvPr/>
          </p:nvSpPr>
          <p:spPr>
            <a:xfrm rot="21094448">
              <a:off x="8747360" y="2465199"/>
              <a:ext cx="131106" cy="123325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1" name="Star">
              <a:extLst>
                <a:ext uri="{FF2B5EF4-FFF2-40B4-BE49-F238E27FC236}">
                  <a16:creationId xmlns:a16="http://schemas.microsoft.com/office/drawing/2014/main" id="{4A0412DF-4745-8968-F115-E7E1A0B76D10}"/>
                </a:ext>
              </a:extLst>
            </p:cNvPr>
            <p:cNvSpPr/>
            <p:nvPr/>
          </p:nvSpPr>
          <p:spPr>
            <a:xfrm rot="21094448">
              <a:off x="9022393" y="2488824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2" name="Star">
              <a:extLst>
                <a:ext uri="{FF2B5EF4-FFF2-40B4-BE49-F238E27FC236}">
                  <a16:creationId xmlns:a16="http://schemas.microsoft.com/office/drawing/2014/main" id="{99E708E1-A440-7469-2051-DD767DF5F838}"/>
                </a:ext>
              </a:extLst>
            </p:cNvPr>
            <p:cNvSpPr/>
            <p:nvPr/>
          </p:nvSpPr>
          <p:spPr>
            <a:xfrm rot="21094448">
              <a:off x="8529477" y="2565024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" name="Star">
              <a:extLst>
                <a:ext uri="{FF2B5EF4-FFF2-40B4-BE49-F238E27FC236}">
                  <a16:creationId xmlns:a16="http://schemas.microsoft.com/office/drawing/2014/main" id="{A0366E03-4646-BDA2-A1E6-C94F3B0F3D44}"/>
                </a:ext>
              </a:extLst>
            </p:cNvPr>
            <p:cNvSpPr/>
            <p:nvPr/>
          </p:nvSpPr>
          <p:spPr>
            <a:xfrm rot="21094448">
              <a:off x="8798987" y="3208967"/>
              <a:ext cx="131105" cy="123324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" name="Star">
              <a:extLst>
                <a:ext uri="{FF2B5EF4-FFF2-40B4-BE49-F238E27FC236}">
                  <a16:creationId xmlns:a16="http://schemas.microsoft.com/office/drawing/2014/main" id="{BA50EE76-7BAC-A292-FEC6-F5085E052919}"/>
                </a:ext>
              </a:extLst>
            </p:cNvPr>
            <p:cNvSpPr/>
            <p:nvPr/>
          </p:nvSpPr>
          <p:spPr>
            <a:xfrm rot="21094448">
              <a:off x="9075361" y="3164859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" name="Star">
              <a:extLst>
                <a:ext uri="{FF2B5EF4-FFF2-40B4-BE49-F238E27FC236}">
                  <a16:creationId xmlns:a16="http://schemas.microsoft.com/office/drawing/2014/main" id="{8C4DCCC5-1E7F-83E9-8E54-014BFCAF28FE}"/>
                </a:ext>
              </a:extLst>
            </p:cNvPr>
            <p:cNvSpPr/>
            <p:nvPr/>
          </p:nvSpPr>
          <p:spPr>
            <a:xfrm rot="21094448">
              <a:off x="8580277" y="3232592"/>
              <a:ext cx="72471" cy="8041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" grpId="0" animBg="1"/>
      <p:bldP spid="597" grpId="0" animBg="1"/>
      <p:bldP spid="598" grpId="0" animBg="1"/>
      <p:bldP spid="599" grpId="0" animBg="1"/>
      <p:bldP spid="600" grpId="0" animBg="1"/>
      <p:bldP spid="603" grpId="0" animBg="1"/>
      <p:bldP spid="6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0EB1C39-1E66-046C-4FB0-302E65983B0A}"/>
              </a:ext>
            </a:extLst>
          </p:cNvPr>
          <p:cNvGrpSpPr/>
          <p:nvPr/>
        </p:nvGrpSpPr>
        <p:grpSpPr>
          <a:xfrm>
            <a:off x="1673490" y="196643"/>
            <a:ext cx="8845021" cy="2691917"/>
            <a:chOff x="790592" y="1943500"/>
            <a:chExt cx="8845021" cy="26919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2490B7-FE73-31A5-6687-6F7690E119D4}"/>
                </a:ext>
              </a:extLst>
            </p:cNvPr>
            <p:cNvGrpSpPr/>
            <p:nvPr/>
          </p:nvGrpSpPr>
          <p:grpSpPr>
            <a:xfrm>
              <a:off x="790592" y="1943500"/>
              <a:ext cx="2691918" cy="2691917"/>
              <a:chOff x="790592" y="1943500"/>
              <a:chExt cx="2691918" cy="2691917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7B9609C-A8A5-EAF6-D9C5-917181BC9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0592" y="2549442"/>
                <a:ext cx="2085975" cy="208597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601BC346-2F96-03C5-735A-E0CFAD7A3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895429">
                <a:off x="2270626" y="1943500"/>
                <a:ext cx="1211884" cy="1211884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FF263E-306C-008A-3326-BE3E6DF2B696}"/>
                </a:ext>
              </a:extLst>
            </p:cNvPr>
            <p:cNvSpPr txBox="1"/>
            <p:nvPr/>
          </p:nvSpPr>
          <p:spPr>
            <a:xfrm>
              <a:off x="3260025" y="2992266"/>
              <a:ext cx="6375588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What if data already has some structure?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endParaRPr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0E5DFC8D-1F99-97EF-F65D-1410D3A310A7}"/>
              </a:ext>
            </a:extLst>
          </p:cNvPr>
          <p:cNvGrpSpPr/>
          <p:nvPr/>
        </p:nvGrpSpPr>
        <p:grpSpPr>
          <a:xfrm>
            <a:off x="3964039" y="3425194"/>
            <a:ext cx="3106262" cy="2187397"/>
            <a:chOff x="3964039" y="3425194"/>
            <a:chExt cx="2131961" cy="135782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8A84C2-BD5B-BCED-159B-87E35CA4092D}"/>
                </a:ext>
              </a:extLst>
            </p:cNvPr>
            <p:cNvSpPr/>
            <p:nvPr/>
          </p:nvSpPr>
          <p:spPr>
            <a:xfrm rot="19696215">
              <a:off x="4217195" y="3861278"/>
              <a:ext cx="1823430" cy="32988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17000"/>
              </a:schemeClr>
            </a:solidFill>
            <a:ln w="19050" cap="flat">
              <a:solidFill>
                <a:schemeClr val="tx2">
                  <a:lumMod val="5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8185E19-AAF6-6465-3494-0A803854EB9B}"/>
                </a:ext>
              </a:extLst>
            </p:cNvPr>
            <p:cNvSpPr txBox="1"/>
            <p:nvPr/>
          </p:nvSpPr>
          <p:spPr>
            <a:xfrm>
              <a:off x="4582653" y="4506026"/>
              <a:ext cx="116794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Position (time)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85534AAF-1410-7B11-AA6B-5377EC89DA93}"/>
                </a:ext>
              </a:extLst>
            </p:cNvPr>
            <p:cNvGrpSpPr/>
            <p:nvPr/>
          </p:nvGrpSpPr>
          <p:grpSpPr>
            <a:xfrm>
              <a:off x="3964039" y="3425194"/>
              <a:ext cx="2131961" cy="1111940"/>
              <a:chOff x="3964039" y="3042132"/>
              <a:chExt cx="2131961" cy="111194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59BE065-DFB9-CC72-E60C-6EF5A0200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5069" y="3042132"/>
                <a:ext cx="0" cy="11119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2216CD6-167D-3AF3-AEEF-E35E777991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37253" y="4154072"/>
                <a:ext cx="1858747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01907FC-0097-9B3F-E169-F10C5A4D7730}"/>
                  </a:ext>
                </a:extLst>
              </p:cNvPr>
              <p:cNvGrpSpPr/>
              <p:nvPr/>
            </p:nvGrpSpPr>
            <p:grpSpPr>
              <a:xfrm>
                <a:off x="4326776" y="3961539"/>
                <a:ext cx="128920" cy="142812"/>
                <a:chOff x="4491876" y="3337309"/>
                <a:chExt cx="128920" cy="14281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EACEC88-3F3B-CE58-B9E1-DA7F3D33D874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2A0271A-1174-A42F-4664-CE08912AB838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F2BEAA98-7BA0-DB7D-868F-0DA0E20F2DB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2A1D3E41-2ECF-37C3-7A7E-B9F1F22DBB7C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DF66576-C81A-5E99-AC29-1399B4E2CDCB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175911B4-096B-F7AA-B9C0-E7D27883D116}"/>
                  </a:ext>
                </a:extLst>
              </p:cNvPr>
              <p:cNvGrpSpPr/>
              <p:nvPr/>
            </p:nvGrpSpPr>
            <p:grpSpPr>
              <a:xfrm>
                <a:off x="4455696" y="3775414"/>
                <a:ext cx="128920" cy="142812"/>
                <a:chOff x="4491876" y="3337309"/>
                <a:chExt cx="128920" cy="142812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528C784C-082C-AF41-1A90-A85CACDB2A30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C35247AF-211F-CEF7-3E04-1588F66667E9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D8B0084F-BBBE-54BD-9DD0-8FA7BD340FA2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EA12272-800F-FF6C-12F5-A1B389EFAA9D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47F91C3-DBCE-1230-7A81-130082A868F0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EDBBE0E-3698-CC58-A2B2-3883BD76F0D7}"/>
                  </a:ext>
                </a:extLst>
              </p:cNvPr>
              <p:cNvGrpSpPr/>
              <p:nvPr/>
            </p:nvGrpSpPr>
            <p:grpSpPr>
              <a:xfrm>
                <a:off x="4617231" y="3890133"/>
                <a:ext cx="128920" cy="142812"/>
                <a:chOff x="4491876" y="3337309"/>
                <a:chExt cx="128920" cy="142812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F0E63C9-4EDE-F8D4-8A0D-8441C563A22B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EBDDC7C2-65AF-A2D5-2B75-602F24130B53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6BD90E0E-3634-B34B-8BA0-6CC18861B7BF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83C398E5-677C-13B1-4EA8-6D52D63D64A0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BD4D7283-5C2B-6FDF-D6E8-5DC8306709C9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4548D0E-34E3-81DE-C80B-44911E228077}"/>
                  </a:ext>
                </a:extLst>
              </p:cNvPr>
              <p:cNvGrpSpPr/>
              <p:nvPr/>
            </p:nvGrpSpPr>
            <p:grpSpPr>
              <a:xfrm>
                <a:off x="4719311" y="3735015"/>
                <a:ext cx="128920" cy="142812"/>
                <a:chOff x="4491876" y="3337309"/>
                <a:chExt cx="128920" cy="142812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F19584EC-508F-7537-2FF1-EC214030A43E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6AF6C71-3882-86B7-71EE-F3660656B5E9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415BB2C3-FCAB-E1B4-65BA-071417C85388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45B25526-57F1-446D-26E7-6C0E2158FF79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671DC1F-8A94-CA1D-FDCA-145BDF00BB48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2E8F841-1BF7-2354-A9F4-4EE1800C279B}"/>
                  </a:ext>
                </a:extLst>
              </p:cNvPr>
              <p:cNvGrpSpPr/>
              <p:nvPr/>
            </p:nvGrpSpPr>
            <p:grpSpPr>
              <a:xfrm>
                <a:off x="4467138" y="3936460"/>
                <a:ext cx="128920" cy="142812"/>
                <a:chOff x="4491876" y="3337309"/>
                <a:chExt cx="128920" cy="142812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B2F57B92-D165-47E7-686E-40B119EBAFE4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B3B0EA56-6964-365D-747E-5C9824095AE6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EE60EE0B-3FAA-2D3B-B944-78DB5D45CCD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E16E2F80-D33E-48A4-3369-685113548BE8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F6532125-04FC-CB68-191C-8FBA7F37ABB0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E4B1CA7-204A-3AFE-20CE-05E56E05E9F2}"/>
                  </a:ext>
                </a:extLst>
              </p:cNvPr>
              <p:cNvGrpSpPr/>
              <p:nvPr/>
            </p:nvGrpSpPr>
            <p:grpSpPr>
              <a:xfrm>
                <a:off x="4884570" y="3681327"/>
                <a:ext cx="128920" cy="142812"/>
                <a:chOff x="4491876" y="3337309"/>
                <a:chExt cx="128920" cy="142812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78342C64-A30C-ED96-21B9-14CE4ADA9B58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9E1F7E6-BCEE-D7CF-C1F5-DBC89978F84E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1482EBC4-ABEE-621B-D22F-6F25EC14798F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E9ECEDE2-CF69-90EB-136F-6DC83182698B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489C03B-25B6-2C26-0270-7DE09FB4592E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D1A7EF30-2C07-B3CD-CF07-C3EC4CCFD48F}"/>
                  </a:ext>
                </a:extLst>
              </p:cNvPr>
              <p:cNvGrpSpPr/>
              <p:nvPr/>
            </p:nvGrpSpPr>
            <p:grpSpPr>
              <a:xfrm>
                <a:off x="4977155" y="3526696"/>
                <a:ext cx="128920" cy="142812"/>
                <a:chOff x="4491876" y="3337309"/>
                <a:chExt cx="128920" cy="142812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0713F44-36D7-A55E-6D3C-6DBAFC80605A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F557D76B-5EBB-3497-3B7F-999F717B73FA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02C04D86-46B2-BEDB-9905-DB370B650B75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C19E340D-777D-4D75-BA4F-1DB767052F15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8918E5D-94D4-8095-DDF2-58DA0702772F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B1AD2BBE-AAED-26C2-C6F2-AA31A0277E4E}"/>
                  </a:ext>
                </a:extLst>
              </p:cNvPr>
              <p:cNvGrpSpPr/>
              <p:nvPr/>
            </p:nvGrpSpPr>
            <p:grpSpPr>
              <a:xfrm>
                <a:off x="5115082" y="3528115"/>
                <a:ext cx="128920" cy="142812"/>
                <a:chOff x="4491876" y="3337309"/>
                <a:chExt cx="128920" cy="142812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37156DE5-4995-AE29-DFB4-07DB6AED708B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F8F3E446-6068-3EC4-E13C-E2E2B8B6E826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75A7432F-FF04-2E98-E9FC-AEC3E93F7160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DFBBB081-753D-84AD-23CA-1B5849CA5619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C8453316-6608-8B32-61E8-1248DBEF738E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E52C2E61-130B-1851-5396-52E852A006E3}"/>
                  </a:ext>
                </a:extLst>
              </p:cNvPr>
              <p:cNvGrpSpPr/>
              <p:nvPr/>
            </p:nvGrpSpPr>
            <p:grpSpPr>
              <a:xfrm>
                <a:off x="5230465" y="3505625"/>
                <a:ext cx="128920" cy="142812"/>
                <a:chOff x="4491876" y="3337309"/>
                <a:chExt cx="128920" cy="142812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93C9751B-3494-778B-C1A2-7078A6F37C33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B6285806-2221-8934-B6B0-42134A879BFC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19E9C5D-A5D3-4F56-582D-F735A59C53A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D9C43E0A-D36A-CB9E-2A4D-3AAD9083C2A0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55FC4B00-C9D5-F599-453D-D91532831157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BC302805-984C-1CCD-0A1D-1FDC99F04AEC}"/>
                  </a:ext>
                </a:extLst>
              </p:cNvPr>
              <p:cNvGrpSpPr/>
              <p:nvPr/>
            </p:nvGrpSpPr>
            <p:grpSpPr>
              <a:xfrm>
                <a:off x="5380131" y="3360529"/>
                <a:ext cx="128920" cy="142812"/>
                <a:chOff x="4491876" y="3337309"/>
                <a:chExt cx="128920" cy="142812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ABA6C01C-1126-8855-928B-EE9288F704F7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A006CDA6-53B4-88E2-6BE8-A4C21136A409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EBAE1BD3-44C9-CF63-6FB9-20897322E03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14FAD314-DA27-D693-2E52-9313BA42EB7D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1CDC5398-0788-209B-B263-3965B99B0D23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3D3CE98F-69E0-E283-6B35-DFB7F49B8459}"/>
                  </a:ext>
                </a:extLst>
              </p:cNvPr>
              <p:cNvGrpSpPr/>
              <p:nvPr/>
            </p:nvGrpSpPr>
            <p:grpSpPr>
              <a:xfrm>
                <a:off x="5499115" y="3343402"/>
                <a:ext cx="128920" cy="142812"/>
                <a:chOff x="4491876" y="3337309"/>
                <a:chExt cx="128920" cy="142812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19E63157-A38B-326F-2034-2BC0B01832D6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22555EFD-3334-E724-6646-BD197E43AC37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76BACA6A-54BF-C542-9F08-9C080B983D93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BF60B7A8-7D7D-976F-F5B7-B969159249DB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A63FF370-9B09-7A55-C40F-679C352E64BC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1F8D2C5-A62C-93AC-A431-D8EC774EA72C}"/>
                  </a:ext>
                </a:extLst>
              </p:cNvPr>
              <p:cNvGrpSpPr/>
              <p:nvPr/>
            </p:nvGrpSpPr>
            <p:grpSpPr>
              <a:xfrm>
                <a:off x="5661438" y="3271996"/>
                <a:ext cx="128920" cy="142812"/>
                <a:chOff x="4491876" y="3337309"/>
                <a:chExt cx="128920" cy="142812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1ACC5F6-00B7-B5E2-6A36-3C7B0C3CD3CB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B28DB54A-25F7-FC44-EB4B-659FD3D64338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7CBF0D9E-E193-F3CD-D73F-F02158ED1656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A94BA6C0-EAE2-73C2-79C2-5BD202537D45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DED2006E-ADED-78C5-C00E-088927653906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8560B38-C812-ED6A-85CB-588380491B72}"/>
                  </a:ext>
                </a:extLst>
              </p:cNvPr>
              <p:cNvGrpSpPr/>
              <p:nvPr/>
            </p:nvGrpSpPr>
            <p:grpSpPr>
              <a:xfrm>
                <a:off x="4608096" y="3927814"/>
                <a:ext cx="128920" cy="142812"/>
                <a:chOff x="4491876" y="3337309"/>
                <a:chExt cx="128920" cy="142812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447DD03A-44D5-623C-0189-EBB0BAC28ED6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DECBCA01-315A-981F-998F-7DBB4F5DECCC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C42EF2B8-048A-AC02-AADE-CC463C3320C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2A922CC-11DA-AF2D-77E9-F877F3D01FE9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3DE98D6E-842E-3D84-D051-FEB6D1C42184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2F385FA7-56AC-8F06-7CB6-2B12EF694513}"/>
                  </a:ext>
                </a:extLst>
              </p:cNvPr>
              <p:cNvGrpSpPr/>
              <p:nvPr/>
            </p:nvGrpSpPr>
            <p:grpSpPr>
              <a:xfrm>
                <a:off x="5694936" y="3192865"/>
                <a:ext cx="128920" cy="142812"/>
                <a:chOff x="4491876" y="3337309"/>
                <a:chExt cx="128920" cy="142812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2807FD34-D1F8-4D60-1D96-6E2693B1FCDE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67AFD71B-025A-0C2A-F849-3C5CC70DE9B3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2233BD38-8246-3798-BE47-7C70CFB2796B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C637D83D-E410-1F56-9F3D-14BC3194A7A2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86E4611E-B74B-B06B-EDF2-580D6AA1BB19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B8C5AFA5-D444-6C0A-8A0B-3A3A02D1EC2A}"/>
                  </a:ext>
                </a:extLst>
              </p:cNvPr>
              <p:cNvSpPr txBox="1"/>
              <p:nvPr/>
            </p:nvSpPr>
            <p:spPr>
              <a:xfrm rot="16200000">
                <a:off x="3850386" y="3458703"/>
                <a:ext cx="504303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Value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23A8DE-FC18-6138-5A1B-15AE57ADA3C0}"/>
                </a:ext>
              </a:extLst>
            </p:cNvPr>
            <p:cNvSpPr/>
            <p:nvPr/>
          </p:nvSpPr>
          <p:spPr>
            <a:xfrm>
              <a:off x="4154389" y="4547435"/>
              <a:ext cx="435934" cy="18204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CD29DC62-908F-CCF0-DD2A-ED3198195699}"/>
              </a:ext>
            </a:extLst>
          </p:cNvPr>
          <p:cNvGrpSpPr/>
          <p:nvPr/>
        </p:nvGrpSpPr>
        <p:grpSpPr>
          <a:xfrm>
            <a:off x="7406222" y="3283857"/>
            <a:ext cx="3140891" cy="2333810"/>
            <a:chOff x="7406222" y="3283857"/>
            <a:chExt cx="3140891" cy="2333810"/>
          </a:xfrm>
        </p:grpSpPr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9058AA15-4FD9-CE72-7AF9-C6593F74C3C6}"/>
                </a:ext>
              </a:extLst>
            </p:cNvPr>
            <p:cNvSpPr/>
            <p:nvPr/>
          </p:nvSpPr>
          <p:spPr>
            <a:xfrm rot="19696215">
              <a:off x="7602246" y="4118279"/>
              <a:ext cx="2884559" cy="73152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17000"/>
              </a:schemeClr>
            </a:solidFill>
            <a:ln w="19050" cap="flat">
              <a:solidFill>
                <a:schemeClr val="tx2">
                  <a:lumMod val="5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4ECBC8FF-392B-6244-F1F0-4011844DF05A}"/>
                </a:ext>
              </a:extLst>
            </p:cNvPr>
            <p:cNvSpPr txBox="1"/>
            <p:nvPr/>
          </p:nvSpPr>
          <p:spPr>
            <a:xfrm>
              <a:off x="8307541" y="5166362"/>
              <a:ext cx="1701694" cy="446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Position (time)</a:t>
              </a:r>
            </a:p>
          </p:txBody>
        </p: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960848D3-5FD6-9305-2A98-7BC4404F20A8}"/>
                </a:ext>
              </a:extLst>
            </p:cNvPr>
            <p:cNvCxnSpPr>
              <a:cxnSpLocks/>
            </p:cNvCxnSpPr>
            <p:nvPr/>
          </p:nvCxnSpPr>
          <p:spPr>
            <a:xfrm>
              <a:off x="7815682" y="3425194"/>
              <a:ext cx="0" cy="179128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2CEC650A-B587-FF47-70FB-035AD3FA75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4294" y="5216476"/>
              <a:ext cx="270819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C49BF34B-9687-4830-88AF-81C3035486F9}"/>
                </a:ext>
              </a:extLst>
            </p:cNvPr>
            <p:cNvGrpSpPr/>
            <p:nvPr/>
          </p:nvGrpSpPr>
          <p:grpSpPr>
            <a:xfrm>
              <a:off x="7934729" y="4906315"/>
              <a:ext cx="187836" cy="230063"/>
              <a:chOff x="4491876" y="3337309"/>
              <a:chExt cx="128920" cy="142812"/>
            </a:xfrm>
          </p:grpSpPr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26BED704-09AD-181D-5BF3-6433468A06C9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EFF38F79-2172-73B3-2F5F-2293CA203B49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5DF17B2A-4E82-60EB-9BF1-0A0D58A682FB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F76097F7-61F1-B1F9-EA99-17CC8348A6F5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1CA02907-B4DD-4F5B-99C9-9862DA11B336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F1397601-6D3A-69F8-85E9-2BF87BB98B18}"/>
                </a:ext>
              </a:extLst>
            </p:cNvPr>
            <p:cNvGrpSpPr/>
            <p:nvPr/>
          </p:nvGrpSpPr>
          <p:grpSpPr>
            <a:xfrm>
              <a:off x="8122565" y="4606476"/>
              <a:ext cx="187836" cy="230063"/>
              <a:chOff x="4491876" y="3337309"/>
              <a:chExt cx="128920" cy="142812"/>
            </a:xfrm>
          </p:grpSpPr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E68F7A3B-F9A2-3D37-3B81-9D0FA2BD935F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6345549-5389-A054-C4CB-C3D7F604F8D3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91689F20-FCB3-FCF1-7866-1844319378A3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7155F3E2-9A84-60F7-63F1-A0F7D9674EA5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A651A3B9-1686-C61F-4AEF-F53F23B85049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F56EF9C1-5BC5-ED46-A738-43CDF2A2A652}"/>
                </a:ext>
              </a:extLst>
            </p:cNvPr>
            <p:cNvGrpSpPr/>
            <p:nvPr/>
          </p:nvGrpSpPr>
          <p:grpSpPr>
            <a:xfrm>
              <a:off x="8519713" y="4932083"/>
              <a:ext cx="187836" cy="230063"/>
              <a:chOff x="4491876" y="3337309"/>
              <a:chExt cx="128920" cy="142812"/>
            </a:xfrm>
          </p:grpSpPr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C9E4D2E4-18E9-4992-FBB3-06B233757A4D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717F3DEE-9EDE-FE8C-48C3-56BCA8C035E3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46EAD0AB-C4CA-22B7-B410-1855811B4F09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504FD065-66CC-D4F4-9B3A-D54C8A4BCB7F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6A7B3AC7-8905-093D-FEE4-327CFD6A598C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B0FD0B30-C725-7284-A005-70673862A526}"/>
                </a:ext>
              </a:extLst>
            </p:cNvPr>
            <p:cNvGrpSpPr/>
            <p:nvPr/>
          </p:nvGrpSpPr>
          <p:grpSpPr>
            <a:xfrm>
              <a:off x="8506651" y="4541395"/>
              <a:ext cx="187836" cy="230063"/>
              <a:chOff x="4491876" y="3337309"/>
              <a:chExt cx="128920" cy="142812"/>
            </a:xfrm>
          </p:grpSpPr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01E8B924-90BD-253C-690A-87EF22AE207C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74190695-75F8-B61F-631F-E777633B9B3E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3FB373B6-19FB-FE46-E4D8-77BC99FDEC00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8B6FB097-8EFE-A689-D1A6-86EAA0F29EE8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DF1F8836-FAC2-2406-9DF8-DAE6A0BF3AC8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25B7D301-05AF-2027-4C8B-1E27F82DD7BC}"/>
                </a:ext>
              </a:extLst>
            </p:cNvPr>
            <p:cNvGrpSpPr/>
            <p:nvPr/>
          </p:nvGrpSpPr>
          <p:grpSpPr>
            <a:xfrm>
              <a:off x="8139236" y="4865914"/>
              <a:ext cx="187836" cy="230063"/>
              <a:chOff x="4491876" y="3337309"/>
              <a:chExt cx="128920" cy="142812"/>
            </a:xfrm>
          </p:grpSpPr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06D5EACA-48F3-F7A4-8AB0-C0E41C21D983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A267B7CD-7529-FD55-243A-7E5C2AAA6ABD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D7C1350-5816-7662-F3E0-F4B39942157D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B0C38118-EA86-6F3B-0690-30464CBE2955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C289636F-A3E9-79A7-86BC-623DD649EFE1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982FB563-5C35-BF9D-D096-33B72164C68E}"/>
                </a:ext>
              </a:extLst>
            </p:cNvPr>
            <p:cNvGrpSpPr/>
            <p:nvPr/>
          </p:nvGrpSpPr>
          <p:grpSpPr>
            <a:xfrm>
              <a:off x="8998291" y="4661746"/>
              <a:ext cx="187836" cy="230063"/>
              <a:chOff x="4491876" y="3337309"/>
              <a:chExt cx="128920" cy="142812"/>
            </a:xfrm>
          </p:grpSpPr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44F3ED69-D2AA-79CE-22A6-CA25DB5A6DC2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E5ED6ECA-FF16-B024-AAB8-DAEDD0CA5434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572290B9-23F7-33A1-B07A-877086646C6F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ECC8327B-E3D3-BEEF-3B5B-E04A6DA47B3D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01E72CC3-5422-23C6-5FB5-DA124CB08193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534E78E9-A096-9FBE-2FFC-6EC64156EAA0}"/>
                </a:ext>
              </a:extLst>
            </p:cNvPr>
            <p:cNvGrpSpPr/>
            <p:nvPr/>
          </p:nvGrpSpPr>
          <p:grpSpPr>
            <a:xfrm>
              <a:off x="8882330" y="4205803"/>
              <a:ext cx="187836" cy="230063"/>
              <a:chOff x="4491876" y="3337309"/>
              <a:chExt cx="128920" cy="142812"/>
            </a:xfrm>
          </p:grpSpPr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43B19F64-AACC-6353-5EF9-72750E0F5604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1586976A-53A1-9684-0781-0FF5246B62D1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39A4B955-C910-8D64-FD79-DF8E94760173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616B893E-0169-4842-582F-4F75609D9B2A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F1AE61A3-691E-7B56-8040-A317A7BF692E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7A04ED72-50D2-9B2C-6A8B-5E5886D9D32D}"/>
                </a:ext>
              </a:extLst>
            </p:cNvPr>
            <p:cNvGrpSpPr/>
            <p:nvPr/>
          </p:nvGrpSpPr>
          <p:grpSpPr>
            <a:xfrm>
              <a:off x="8539820" y="4242000"/>
              <a:ext cx="187836" cy="230063"/>
              <a:chOff x="4491876" y="3337309"/>
              <a:chExt cx="128920" cy="142812"/>
            </a:xfrm>
          </p:grpSpPr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3541B4B1-2D4A-9BA5-8ADE-FFB28A693DCE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FA3E86B4-AE8E-9800-1765-7C947B7DAC90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E2FD481-D328-D1F5-A89E-D2FD62746E53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B1EF02D-F7E1-B441-4540-93D811A44FB2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FD020B49-D088-C515-E192-0C9AC7F86D59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6FC3930-A5C9-791F-E5FA-0737B3F72787}"/>
                </a:ext>
              </a:extLst>
            </p:cNvPr>
            <p:cNvGrpSpPr/>
            <p:nvPr/>
          </p:nvGrpSpPr>
          <p:grpSpPr>
            <a:xfrm>
              <a:off x="9251402" y="4171859"/>
              <a:ext cx="187836" cy="230063"/>
              <a:chOff x="4491876" y="3337309"/>
              <a:chExt cx="128920" cy="142812"/>
            </a:xfrm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913E7337-F8CE-76EF-5222-051620512F1C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6C7BE4D4-FCE7-EFB9-6E3D-DA1A1A54BCC6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2D183382-59CC-8F05-9519-6911A258A572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0B5D1932-AC95-7554-452F-507A95890DAF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D3FF9299-0D76-B08C-3D6F-AEF0F6BDAB74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082D838B-1E26-9053-A88B-9D6A0B62E488}"/>
                </a:ext>
              </a:extLst>
            </p:cNvPr>
            <p:cNvGrpSpPr/>
            <p:nvPr/>
          </p:nvGrpSpPr>
          <p:grpSpPr>
            <a:xfrm>
              <a:off x="9620557" y="4229916"/>
              <a:ext cx="187836" cy="230063"/>
              <a:chOff x="4491876" y="3337309"/>
              <a:chExt cx="128920" cy="142812"/>
            </a:xfrm>
          </p:grpSpPr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350B473B-DBBC-48CF-7775-959AFDC73842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D4D8BB8A-5C56-1A41-8ACA-91BEC6D6379C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8D95075E-4418-6251-867B-AF1E55BD81B9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8B20165C-9C48-437B-8C0B-400C7AB1BB76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CA531FD7-40E2-6754-6374-19BBF749CF36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661AC33B-7834-7C80-9910-0E2CCF721EDA}"/>
                </a:ext>
              </a:extLst>
            </p:cNvPr>
            <p:cNvGrpSpPr/>
            <p:nvPr/>
          </p:nvGrpSpPr>
          <p:grpSpPr>
            <a:xfrm>
              <a:off x="9642824" y="3910526"/>
              <a:ext cx="187836" cy="230063"/>
              <a:chOff x="4491876" y="3337309"/>
              <a:chExt cx="128920" cy="142812"/>
            </a:xfrm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756D6A39-A8FF-92AC-90C2-0737D0B15EBA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DF487541-09C2-E0A8-AC7B-57632B886B39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C2F28CCC-8DBE-25F6-5E81-70B8839F1B28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405A63E2-E3BA-9E62-8B4B-B1B384C9BA42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A345C845-E7FB-0CE7-D19C-29F48DE021C8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53A49D1E-A0E1-0C38-11A4-4A86701CE7D0}"/>
                </a:ext>
              </a:extLst>
            </p:cNvPr>
            <p:cNvGrpSpPr/>
            <p:nvPr/>
          </p:nvGrpSpPr>
          <p:grpSpPr>
            <a:xfrm>
              <a:off x="9879328" y="3795494"/>
              <a:ext cx="187836" cy="230063"/>
              <a:chOff x="4491876" y="3337309"/>
              <a:chExt cx="128920" cy="142812"/>
            </a:xfrm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60E94830-11AD-87EF-638A-BA2747481DEA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A6E04E15-FE37-4197-1F8A-D445B2FFDFA6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99B701EB-B43E-9396-6FE6-CC404D42541F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CB25E9AC-2C6A-A871-8143-362D399E2942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A7414A4E-91F6-7369-65A9-A45F623824F6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63ABEA56-427A-16C6-8E21-D42A77C3AD1F}"/>
                </a:ext>
              </a:extLst>
            </p:cNvPr>
            <p:cNvGrpSpPr/>
            <p:nvPr/>
          </p:nvGrpSpPr>
          <p:grpSpPr>
            <a:xfrm>
              <a:off x="8344611" y="4851985"/>
              <a:ext cx="187836" cy="230063"/>
              <a:chOff x="4491876" y="3337309"/>
              <a:chExt cx="128920" cy="142812"/>
            </a:xfrm>
          </p:grpSpPr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31A065DB-F138-BCB4-7783-5C951DD83795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9DAF0D5-6F54-E675-AEC3-3038C1759D29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D5FB4E88-E521-F57B-536B-62873B47AE99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151EDBA7-DC79-1235-794A-1840892AB511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7B7ABC77-6BCE-7EEF-F779-3F0F1F4CC0F5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2EF06C92-4AAF-07FD-E898-505CB8985164}"/>
                </a:ext>
              </a:extLst>
            </p:cNvPr>
            <p:cNvGrpSpPr/>
            <p:nvPr/>
          </p:nvGrpSpPr>
          <p:grpSpPr>
            <a:xfrm>
              <a:off x="9820031" y="3592496"/>
              <a:ext cx="187836" cy="230063"/>
              <a:chOff x="4491876" y="3337309"/>
              <a:chExt cx="128920" cy="142812"/>
            </a:xfrm>
          </p:grpSpPr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D9DFE667-7AA0-43FD-DB34-C9BCD4D4524A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01204B2A-CA23-4EE8-9A31-854C5ABB0E01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20C62919-6EAA-460B-271B-077DA0B6D8A1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25F87A06-53FA-AF14-7142-5D84027BB53B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2785364E-4F85-F90B-913E-0F8B1E2B6C05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7A3D080A-B7B3-5DCE-BE5F-B8422874D5AD}"/>
                </a:ext>
              </a:extLst>
            </p:cNvPr>
            <p:cNvSpPr txBox="1"/>
            <p:nvPr/>
          </p:nvSpPr>
          <p:spPr>
            <a:xfrm rot="16200000">
              <a:off x="7201810" y="4117592"/>
              <a:ext cx="812408" cy="403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Value</a:t>
              </a: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E6374736-CFE2-D52E-7834-9704A1CBB91E}"/>
                </a:ext>
              </a:extLst>
            </p:cNvPr>
            <p:cNvSpPr/>
            <p:nvPr/>
          </p:nvSpPr>
          <p:spPr>
            <a:xfrm>
              <a:off x="7809807" y="5233619"/>
              <a:ext cx="790381" cy="38404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5E5BB987-61BE-3DDD-B0EF-0C4F2B5B2B63}"/>
                </a:ext>
              </a:extLst>
            </p:cNvPr>
            <p:cNvSpPr/>
            <p:nvPr/>
          </p:nvSpPr>
          <p:spPr>
            <a:xfrm rot="3521655">
              <a:off x="10012146" y="3525566"/>
              <a:ext cx="776675" cy="29325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B761676D-03D6-4066-A316-C7D526928F3A}"/>
                </a:ext>
              </a:extLst>
            </p:cNvPr>
            <p:cNvSpPr/>
            <p:nvPr/>
          </p:nvSpPr>
          <p:spPr>
            <a:xfrm rot="5400000">
              <a:off x="7263984" y="4989749"/>
              <a:ext cx="776675" cy="29325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64" name="Rectangle 563">
            <a:extLst>
              <a:ext uri="{FF2B5EF4-FFF2-40B4-BE49-F238E27FC236}">
                <a16:creationId xmlns:a16="http://schemas.microsoft.com/office/drawing/2014/main" id="{E7683D64-888B-942F-3AD8-04E8E625E73C}"/>
              </a:ext>
            </a:extLst>
          </p:cNvPr>
          <p:cNvSpPr/>
          <p:nvPr/>
        </p:nvSpPr>
        <p:spPr>
          <a:xfrm rot="3429713">
            <a:off x="6237979" y="3263796"/>
            <a:ext cx="1426028" cy="528891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65" name="Image" descr="Image">
            <a:extLst>
              <a:ext uri="{FF2B5EF4-FFF2-40B4-BE49-F238E27FC236}">
                <a16:creationId xmlns:a16="http://schemas.microsoft.com/office/drawing/2014/main" id="{891FD285-6562-ACA6-F77B-A8AE21B35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9621" y="5565955"/>
            <a:ext cx="6462474" cy="459967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TextBox 565">
            <a:extLst>
              <a:ext uri="{FF2B5EF4-FFF2-40B4-BE49-F238E27FC236}">
                <a16:creationId xmlns:a16="http://schemas.microsoft.com/office/drawing/2014/main" id="{12C460DD-5F5B-889E-D9F0-4BB043BAB818}"/>
              </a:ext>
            </a:extLst>
          </p:cNvPr>
          <p:cNvSpPr txBox="1"/>
          <p:nvPr/>
        </p:nvSpPr>
        <p:spPr>
          <a:xfrm>
            <a:off x="4259621" y="5931720"/>
            <a:ext cx="637558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Near-sorted data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30A42-B6EE-586E-7EE3-B12A133225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39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9C50-412B-356C-B53D-0780D3DE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0CCA10BE-15B6-8BFC-B777-C6EA2671F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7821" y="2057400"/>
            <a:ext cx="1325562" cy="1325562"/>
          </a:xfrm>
          <a:prstGeom prst="rect">
            <a:avLst/>
          </a:prstGeom>
        </p:spPr>
      </p:pic>
      <p:pic>
        <p:nvPicPr>
          <p:cNvPr id="1028" name="Picture 4" descr="b tree&quot; Icon - Download for free – Iconduck">
            <a:extLst>
              <a:ext uri="{FF2B5EF4-FFF2-40B4-BE49-F238E27FC236}">
                <a16:creationId xmlns:a16="http://schemas.microsoft.com/office/drawing/2014/main" id="{D1AFB26D-5097-BC7D-AAE3-813E3D82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35" y="2057400"/>
            <a:ext cx="1456559" cy="1456559"/>
          </a:xfrm>
          <a:prstGeom prst="rect">
            <a:avLst/>
          </a:prstGeom>
          <a:noFill/>
        </p:spPr>
      </p:pic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4BBE61EE-17CE-D449-CA69-DE23E850A8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8646" y="2057400"/>
            <a:ext cx="1456559" cy="1456559"/>
          </a:xfrm>
          <a:prstGeom prst="rect">
            <a:avLst/>
          </a:prstGeom>
        </p:spPr>
      </p:pic>
      <p:pic>
        <p:nvPicPr>
          <p:cNvPr id="8" name="Graphic 7" descr="Presentation with pie chart with solid fill">
            <a:extLst>
              <a:ext uri="{FF2B5EF4-FFF2-40B4-BE49-F238E27FC236}">
                <a16:creationId xmlns:a16="http://schemas.microsoft.com/office/drawing/2014/main" id="{F6ED34E5-1DA5-EFCC-3CB6-8F6D59DE1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04557" y="2057400"/>
            <a:ext cx="1456559" cy="1456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D08438-8445-6012-BB98-94B8CD0CA514}"/>
              </a:ext>
            </a:extLst>
          </p:cNvPr>
          <p:cNvSpPr txBox="1"/>
          <p:nvPr/>
        </p:nvSpPr>
        <p:spPr>
          <a:xfrm flipH="1">
            <a:off x="916273" y="3716676"/>
            <a:ext cx="202865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Data generation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8BC4A-C4C3-95F0-21F6-D11964C83B90}"/>
              </a:ext>
            </a:extLst>
          </p:cNvPr>
          <p:cNvSpPr txBox="1"/>
          <p:nvPr/>
        </p:nvSpPr>
        <p:spPr>
          <a:xfrm flipH="1">
            <a:off x="3502480" y="3716675"/>
            <a:ext cx="223706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Index initialization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D74E0-717C-9AF3-E69F-DCA201C4578F}"/>
              </a:ext>
            </a:extLst>
          </p:cNvPr>
          <p:cNvSpPr txBox="1"/>
          <p:nvPr/>
        </p:nvSpPr>
        <p:spPr>
          <a:xfrm flipH="1">
            <a:off x="6168236" y="3716676"/>
            <a:ext cx="241737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Workload execution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2347D-F349-6D46-1B28-6B10F7473F3E}"/>
              </a:ext>
            </a:extLst>
          </p:cNvPr>
          <p:cNvSpPr txBox="1"/>
          <p:nvPr/>
        </p:nvSpPr>
        <p:spPr>
          <a:xfrm flipH="1">
            <a:off x="9245144" y="3716676"/>
            <a:ext cx="177538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Results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6AC34C2-278A-8D0F-282F-64788038E954}"/>
              </a:ext>
            </a:extLst>
          </p:cNvPr>
          <p:cNvSpPr/>
          <p:nvPr/>
        </p:nvSpPr>
        <p:spPr>
          <a:xfrm>
            <a:off x="2890962" y="2878565"/>
            <a:ext cx="704193" cy="262759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DAD719B-A54C-FC5A-EAF7-3C7EAD64E5E5}"/>
              </a:ext>
            </a:extLst>
          </p:cNvPr>
          <p:cNvSpPr/>
          <p:nvPr/>
        </p:nvSpPr>
        <p:spPr>
          <a:xfrm>
            <a:off x="5743903" y="2878565"/>
            <a:ext cx="704193" cy="262759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A4DE292-A339-CB58-41DF-801B4CCE376D}"/>
              </a:ext>
            </a:extLst>
          </p:cNvPr>
          <p:cNvSpPr/>
          <p:nvPr/>
        </p:nvSpPr>
        <p:spPr>
          <a:xfrm>
            <a:off x="8305755" y="2878565"/>
            <a:ext cx="704193" cy="262759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D9B1F0-3CF1-59C3-D673-A219088E85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54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9C50-412B-356C-B53D-0780D3DE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0CCA10BE-15B6-8BFC-B777-C6EA2671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7821" y="2057400"/>
            <a:ext cx="1325562" cy="1325562"/>
          </a:xfrm>
          <a:prstGeom prst="rect">
            <a:avLst/>
          </a:prstGeom>
        </p:spPr>
      </p:pic>
      <p:pic>
        <p:nvPicPr>
          <p:cNvPr id="1028" name="Picture 4" descr="b tree&quot; Icon - Download for free – Iconduck">
            <a:extLst>
              <a:ext uri="{FF2B5EF4-FFF2-40B4-BE49-F238E27FC236}">
                <a16:creationId xmlns:a16="http://schemas.microsoft.com/office/drawing/2014/main" id="{D1AFB26D-5097-BC7D-AAE3-813E3D82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35" y="2057400"/>
            <a:ext cx="1456559" cy="1456559"/>
          </a:xfrm>
          <a:prstGeom prst="rect">
            <a:avLst/>
          </a:prstGeom>
          <a:noFill/>
        </p:spPr>
      </p:pic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4BBE61EE-17CE-D449-CA69-DE23E850A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8646" y="2057400"/>
            <a:ext cx="1456559" cy="1456559"/>
          </a:xfrm>
          <a:prstGeom prst="rect">
            <a:avLst/>
          </a:prstGeom>
        </p:spPr>
      </p:pic>
      <p:pic>
        <p:nvPicPr>
          <p:cNvPr id="8" name="Graphic 7" descr="Presentation with pie chart with solid fill">
            <a:extLst>
              <a:ext uri="{FF2B5EF4-FFF2-40B4-BE49-F238E27FC236}">
                <a16:creationId xmlns:a16="http://schemas.microsoft.com/office/drawing/2014/main" id="{F6ED34E5-1DA5-EFCC-3CB6-8F6D59DE1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04557" y="2057400"/>
            <a:ext cx="1456559" cy="1456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D08438-8445-6012-BB98-94B8CD0CA514}"/>
              </a:ext>
            </a:extLst>
          </p:cNvPr>
          <p:cNvSpPr txBox="1"/>
          <p:nvPr/>
        </p:nvSpPr>
        <p:spPr>
          <a:xfrm flipH="1">
            <a:off x="916273" y="3716676"/>
            <a:ext cx="202865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Data generation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8BC4A-C4C3-95F0-21F6-D11964C83B90}"/>
              </a:ext>
            </a:extLst>
          </p:cNvPr>
          <p:cNvSpPr txBox="1"/>
          <p:nvPr/>
        </p:nvSpPr>
        <p:spPr>
          <a:xfrm flipH="1">
            <a:off x="3606684" y="3716676"/>
            <a:ext cx="223706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Index initialization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D74E0-717C-9AF3-E69F-DCA201C4578F}"/>
              </a:ext>
            </a:extLst>
          </p:cNvPr>
          <p:cNvSpPr txBox="1"/>
          <p:nvPr/>
        </p:nvSpPr>
        <p:spPr>
          <a:xfrm flipH="1">
            <a:off x="6168236" y="3716676"/>
            <a:ext cx="241737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Workload execution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2347D-F349-6D46-1B28-6B10F7473F3E}"/>
              </a:ext>
            </a:extLst>
          </p:cNvPr>
          <p:cNvSpPr txBox="1"/>
          <p:nvPr/>
        </p:nvSpPr>
        <p:spPr>
          <a:xfrm flipH="1">
            <a:off x="9245144" y="3716676"/>
            <a:ext cx="177538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15424-4682-A661-E614-715C8595A359}"/>
              </a:ext>
            </a:extLst>
          </p:cNvPr>
          <p:cNvSpPr txBox="1"/>
          <p:nvPr/>
        </p:nvSpPr>
        <p:spPr>
          <a:xfrm flipH="1">
            <a:off x="640574" y="4635164"/>
            <a:ext cx="258005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BoDS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data generator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2AF693-5D17-3EFC-FDCA-EA83D6D4DC63}"/>
              </a:ext>
            </a:extLst>
          </p:cNvPr>
          <p:cNvSpPr/>
          <p:nvPr/>
        </p:nvSpPr>
        <p:spPr>
          <a:xfrm>
            <a:off x="3520966" y="1587062"/>
            <a:ext cx="7977351" cy="3941379"/>
          </a:xfrm>
          <a:prstGeom prst="rect">
            <a:avLst/>
          </a:prstGeom>
          <a:solidFill>
            <a:schemeClr val="bg1">
              <a:alpha val="95037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F0202-7799-55C8-F3DD-4B69D3D289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4603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9C50-412B-356C-B53D-0780D3DE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0CCA10BE-15B6-8BFC-B777-C6EA2671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7821" y="2057400"/>
            <a:ext cx="1325562" cy="1325562"/>
          </a:xfrm>
          <a:prstGeom prst="rect">
            <a:avLst/>
          </a:prstGeom>
        </p:spPr>
      </p:pic>
      <p:pic>
        <p:nvPicPr>
          <p:cNvPr id="1028" name="Picture 4" descr="b tree&quot; Icon - Download for free – Iconduck">
            <a:extLst>
              <a:ext uri="{FF2B5EF4-FFF2-40B4-BE49-F238E27FC236}">
                <a16:creationId xmlns:a16="http://schemas.microsoft.com/office/drawing/2014/main" id="{D1AFB26D-5097-BC7D-AAE3-813E3D82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35" y="2057400"/>
            <a:ext cx="1456559" cy="1456559"/>
          </a:xfrm>
          <a:prstGeom prst="rect">
            <a:avLst/>
          </a:prstGeom>
          <a:noFill/>
        </p:spPr>
      </p:pic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4BBE61EE-17CE-D449-CA69-DE23E850A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8646" y="2057400"/>
            <a:ext cx="1456559" cy="1456559"/>
          </a:xfrm>
          <a:prstGeom prst="rect">
            <a:avLst/>
          </a:prstGeom>
        </p:spPr>
      </p:pic>
      <p:pic>
        <p:nvPicPr>
          <p:cNvPr id="8" name="Graphic 7" descr="Presentation with pie chart with solid fill">
            <a:extLst>
              <a:ext uri="{FF2B5EF4-FFF2-40B4-BE49-F238E27FC236}">
                <a16:creationId xmlns:a16="http://schemas.microsoft.com/office/drawing/2014/main" id="{F6ED34E5-1DA5-EFCC-3CB6-8F6D59DE1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04557" y="2057400"/>
            <a:ext cx="1456559" cy="1456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D08438-8445-6012-BB98-94B8CD0CA514}"/>
              </a:ext>
            </a:extLst>
          </p:cNvPr>
          <p:cNvSpPr txBox="1"/>
          <p:nvPr/>
        </p:nvSpPr>
        <p:spPr>
          <a:xfrm flipH="1">
            <a:off x="916273" y="3716676"/>
            <a:ext cx="202865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Data generation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8BC4A-C4C3-95F0-21F6-D11964C83B90}"/>
              </a:ext>
            </a:extLst>
          </p:cNvPr>
          <p:cNvSpPr txBox="1"/>
          <p:nvPr/>
        </p:nvSpPr>
        <p:spPr>
          <a:xfrm flipH="1">
            <a:off x="3606684" y="3716676"/>
            <a:ext cx="223706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Index initialization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D74E0-717C-9AF3-E69F-DCA201C4578F}"/>
              </a:ext>
            </a:extLst>
          </p:cNvPr>
          <p:cNvSpPr txBox="1"/>
          <p:nvPr/>
        </p:nvSpPr>
        <p:spPr>
          <a:xfrm flipH="1">
            <a:off x="6168236" y="3716676"/>
            <a:ext cx="241737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Workload execution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2347D-F349-6D46-1B28-6B10F7473F3E}"/>
              </a:ext>
            </a:extLst>
          </p:cNvPr>
          <p:cNvSpPr txBox="1"/>
          <p:nvPr/>
        </p:nvSpPr>
        <p:spPr>
          <a:xfrm flipH="1">
            <a:off x="9245144" y="3716676"/>
            <a:ext cx="177538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15424-4682-A661-E614-715C8595A359}"/>
              </a:ext>
            </a:extLst>
          </p:cNvPr>
          <p:cNvSpPr txBox="1"/>
          <p:nvPr/>
        </p:nvSpPr>
        <p:spPr>
          <a:xfrm flipH="1">
            <a:off x="640574" y="4635164"/>
            <a:ext cx="258005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BoDS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data generator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2AF693-5D17-3EFC-FDCA-EA83D6D4DC63}"/>
              </a:ext>
            </a:extLst>
          </p:cNvPr>
          <p:cNvSpPr/>
          <p:nvPr/>
        </p:nvSpPr>
        <p:spPr>
          <a:xfrm>
            <a:off x="6505505" y="1587062"/>
            <a:ext cx="4992812" cy="3941379"/>
          </a:xfrm>
          <a:prstGeom prst="rect">
            <a:avLst/>
          </a:prstGeom>
          <a:solidFill>
            <a:schemeClr val="bg1">
              <a:alpha val="95037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7B7F1-C4FB-231C-E6CA-70397F4B7D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04" y="4725617"/>
            <a:ext cx="1515467" cy="1286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800A71-1BDF-C8E2-72AE-20194F8F3D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83" y="4738788"/>
            <a:ext cx="1679735" cy="1169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B861BE-6C4A-F64C-DC78-A2567280CBBD}"/>
              </a:ext>
            </a:extLst>
          </p:cNvPr>
          <p:cNvSpPr txBox="1"/>
          <p:nvPr/>
        </p:nvSpPr>
        <p:spPr>
          <a:xfrm>
            <a:off x="3217089" y="6072827"/>
            <a:ext cx="10556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ALEX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FF9F0-76B5-1514-31BD-EDBA259354C9}"/>
              </a:ext>
            </a:extLst>
          </p:cNvPr>
          <p:cNvSpPr txBox="1"/>
          <p:nvPr/>
        </p:nvSpPr>
        <p:spPr>
          <a:xfrm>
            <a:off x="5315936" y="6072827"/>
            <a:ext cx="10556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LIPP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C84065-B026-F809-2078-AD45D0F09F16}"/>
              </a:ext>
            </a:extLst>
          </p:cNvPr>
          <p:cNvSpPr/>
          <p:nvPr/>
        </p:nvSpPr>
        <p:spPr>
          <a:xfrm>
            <a:off x="724221" y="1543269"/>
            <a:ext cx="2690725" cy="3941379"/>
          </a:xfrm>
          <a:prstGeom prst="rect">
            <a:avLst/>
          </a:prstGeom>
          <a:solidFill>
            <a:schemeClr val="bg1">
              <a:alpha val="55583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95801E-06BE-B7BB-971D-BA509DD8689F}"/>
              </a:ext>
            </a:extLst>
          </p:cNvPr>
          <p:cNvGrpSpPr/>
          <p:nvPr/>
        </p:nvGrpSpPr>
        <p:grpSpPr>
          <a:xfrm>
            <a:off x="7020887" y="4840382"/>
            <a:ext cx="2224257" cy="1169535"/>
            <a:chOff x="6818522" y="2393331"/>
            <a:chExt cx="5187372" cy="26382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F34D42B-E31B-AF15-32DE-78006ED1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18522" y="2393331"/>
              <a:ext cx="490390" cy="1205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70D4039-1D27-2097-3442-35EF8AF73E5F}"/>
                </a:ext>
              </a:extLst>
            </p:cNvPr>
            <p:cNvCxnSpPr/>
            <p:nvPr/>
          </p:nvCxnSpPr>
          <p:spPr>
            <a:xfrm>
              <a:off x="6818522" y="2997123"/>
              <a:ext cx="5116108" cy="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9DFA442-CA50-C5D2-8DE1-60232BFBC151}"/>
                </a:ext>
              </a:extLst>
            </p:cNvPr>
            <p:cNvSpPr/>
            <p:nvPr/>
          </p:nvSpPr>
          <p:spPr>
            <a:xfrm>
              <a:off x="9257940" y="2461605"/>
              <a:ext cx="610656" cy="321909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42249BA-A56D-FDF5-C35A-5507D246018D}"/>
                </a:ext>
              </a:extLst>
            </p:cNvPr>
            <p:cNvSpPr/>
            <p:nvPr/>
          </p:nvSpPr>
          <p:spPr>
            <a:xfrm>
              <a:off x="8952612" y="3208567"/>
              <a:ext cx="1221312" cy="324298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437F6C2-468C-3D0C-F790-0EA1AAAF7111}"/>
                </a:ext>
              </a:extLst>
            </p:cNvPr>
            <p:cNvSpPr/>
            <p:nvPr/>
          </p:nvSpPr>
          <p:spPr>
            <a:xfrm>
              <a:off x="8341956" y="3957919"/>
              <a:ext cx="2442625" cy="324298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895AE0A-F15F-79EA-2D11-1243F0F3C6EC}"/>
                </a:ext>
              </a:extLst>
            </p:cNvPr>
            <p:cNvSpPr/>
            <p:nvPr/>
          </p:nvSpPr>
          <p:spPr>
            <a:xfrm>
              <a:off x="7120644" y="4707272"/>
              <a:ext cx="4885250" cy="324298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3CAACAE-0860-3B0C-4561-78962F9FA81A}"/>
              </a:ext>
            </a:extLst>
          </p:cNvPr>
          <p:cNvSpPr txBox="1"/>
          <p:nvPr/>
        </p:nvSpPr>
        <p:spPr>
          <a:xfrm>
            <a:off x="7644873" y="6069988"/>
            <a:ext cx="10556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LSM-tree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BCDBD51-EEB0-3BDC-7888-1F610480D6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6241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9C50-412B-356C-B53D-0780D3DE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0CCA10BE-15B6-8BFC-B777-C6EA2671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7821" y="2057400"/>
            <a:ext cx="1325562" cy="1325562"/>
          </a:xfrm>
          <a:prstGeom prst="rect">
            <a:avLst/>
          </a:prstGeom>
        </p:spPr>
      </p:pic>
      <p:pic>
        <p:nvPicPr>
          <p:cNvPr id="1028" name="Picture 4" descr="b tree&quot; Icon - Download for free – Iconduck">
            <a:extLst>
              <a:ext uri="{FF2B5EF4-FFF2-40B4-BE49-F238E27FC236}">
                <a16:creationId xmlns:a16="http://schemas.microsoft.com/office/drawing/2014/main" id="{D1AFB26D-5097-BC7D-AAE3-813E3D82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35" y="2057400"/>
            <a:ext cx="1456559" cy="1456559"/>
          </a:xfrm>
          <a:prstGeom prst="rect">
            <a:avLst/>
          </a:prstGeom>
          <a:noFill/>
        </p:spPr>
      </p:pic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4BBE61EE-17CE-D449-CA69-DE23E850A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8646" y="2057400"/>
            <a:ext cx="1456559" cy="1456559"/>
          </a:xfrm>
          <a:prstGeom prst="rect">
            <a:avLst/>
          </a:prstGeom>
        </p:spPr>
      </p:pic>
      <p:pic>
        <p:nvPicPr>
          <p:cNvPr id="8" name="Graphic 7" descr="Presentation with pie chart with solid fill">
            <a:extLst>
              <a:ext uri="{FF2B5EF4-FFF2-40B4-BE49-F238E27FC236}">
                <a16:creationId xmlns:a16="http://schemas.microsoft.com/office/drawing/2014/main" id="{F6ED34E5-1DA5-EFCC-3CB6-8F6D59DE1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04557" y="2057400"/>
            <a:ext cx="1456559" cy="1456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D08438-8445-6012-BB98-94B8CD0CA514}"/>
              </a:ext>
            </a:extLst>
          </p:cNvPr>
          <p:cNvSpPr txBox="1"/>
          <p:nvPr/>
        </p:nvSpPr>
        <p:spPr>
          <a:xfrm flipH="1">
            <a:off x="916273" y="3716676"/>
            <a:ext cx="202865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Data generation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8BC4A-C4C3-95F0-21F6-D11964C83B90}"/>
              </a:ext>
            </a:extLst>
          </p:cNvPr>
          <p:cNvSpPr txBox="1"/>
          <p:nvPr/>
        </p:nvSpPr>
        <p:spPr>
          <a:xfrm flipH="1">
            <a:off x="3606684" y="3716676"/>
            <a:ext cx="223706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Index initialization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D74E0-717C-9AF3-E69F-DCA201C4578F}"/>
              </a:ext>
            </a:extLst>
          </p:cNvPr>
          <p:cNvSpPr txBox="1"/>
          <p:nvPr/>
        </p:nvSpPr>
        <p:spPr>
          <a:xfrm flipH="1">
            <a:off x="6168236" y="3716676"/>
            <a:ext cx="241737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Workload execution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2347D-F349-6D46-1B28-6B10F7473F3E}"/>
              </a:ext>
            </a:extLst>
          </p:cNvPr>
          <p:cNvSpPr txBox="1"/>
          <p:nvPr/>
        </p:nvSpPr>
        <p:spPr>
          <a:xfrm flipH="1">
            <a:off x="9245144" y="3716676"/>
            <a:ext cx="177538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15424-4682-A661-E614-715C8595A359}"/>
              </a:ext>
            </a:extLst>
          </p:cNvPr>
          <p:cNvSpPr txBox="1"/>
          <p:nvPr/>
        </p:nvSpPr>
        <p:spPr>
          <a:xfrm flipH="1">
            <a:off x="640574" y="4635164"/>
            <a:ext cx="258005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BoDS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data generator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2AF693-5D17-3EFC-FDCA-EA83D6D4DC63}"/>
              </a:ext>
            </a:extLst>
          </p:cNvPr>
          <p:cNvSpPr/>
          <p:nvPr/>
        </p:nvSpPr>
        <p:spPr>
          <a:xfrm>
            <a:off x="9304617" y="1587062"/>
            <a:ext cx="2193700" cy="3941379"/>
          </a:xfrm>
          <a:prstGeom prst="rect">
            <a:avLst/>
          </a:prstGeom>
          <a:solidFill>
            <a:schemeClr val="bg1">
              <a:alpha val="95037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7B7F1-C4FB-231C-E6CA-70397F4B7D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04" y="4725617"/>
            <a:ext cx="1515467" cy="1286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800A71-1BDF-C8E2-72AE-20194F8F3D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83" y="4738788"/>
            <a:ext cx="1679735" cy="1169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B861BE-6C4A-F64C-DC78-A2567280CBBD}"/>
              </a:ext>
            </a:extLst>
          </p:cNvPr>
          <p:cNvSpPr txBox="1"/>
          <p:nvPr/>
        </p:nvSpPr>
        <p:spPr>
          <a:xfrm>
            <a:off x="3217089" y="6072827"/>
            <a:ext cx="10556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ALEX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FF9F0-76B5-1514-31BD-EDBA259354C9}"/>
              </a:ext>
            </a:extLst>
          </p:cNvPr>
          <p:cNvSpPr txBox="1"/>
          <p:nvPr/>
        </p:nvSpPr>
        <p:spPr>
          <a:xfrm>
            <a:off x="5315936" y="6072827"/>
            <a:ext cx="10556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LIPP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C84065-B026-F809-2078-AD45D0F09F16}"/>
              </a:ext>
            </a:extLst>
          </p:cNvPr>
          <p:cNvSpPr/>
          <p:nvPr/>
        </p:nvSpPr>
        <p:spPr>
          <a:xfrm>
            <a:off x="724221" y="1543269"/>
            <a:ext cx="5868563" cy="4678855"/>
          </a:xfrm>
          <a:prstGeom prst="rect">
            <a:avLst/>
          </a:prstGeom>
          <a:solidFill>
            <a:schemeClr val="bg1">
              <a:alpha val="55583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95801E-06BE-B7BB-971D-BA509DD8689F}"/>
              </a:ext>
            </a:extLst>
          </p:cNvPr>
          <p:cNvGrpSpPr/>
          <p:nvPr/>
        </p:nvGrpSpPr>
        <p:grpSpPr>
          <a:xfrm>
            <a:off x="7020887" y="4840382"/>
            <a:ext cx="2224257" cy="1169535"/>
            <a:chOff x="6818522" y="2393331"/>
            <a:chExt cx="5187372" cy="26382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F34D42B-E31B-AF15-32DE-78006ED1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18522" y="2393331"/>
              <a:ext cx="490390" cy="1205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70D4039-1D27-2097-3442-35EF8AF73E5F}"/>
                </a:ext>
              </a:extLst>
            </p:cNvPr>
            <p:cNvCxnSpPr/>
            <p:nvPr/>
          </p:nvCxnSpPr>
          <p:spPr>
            <a:xfrm>
              <a:off x="6818522" y="2997123"/>
              <a:ext cx="5116108" cy="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9DFA442-CA50-C5D2-8DE1-60232BFBC151}"/>
                </a:ext>
              </a:extLst>
            </p:cNvPr>
            <p:cNvSpPr/>
            <p:nvPr/>
          </p:nvSpPr>
          <p:spPr>
            <a:xfrm>
              <a:off x="9257940" y="2461605"/>
              <a:ext cx="610656" cy="321909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42249BA-A56D-FDF5-C35A-5507D246018D}"/>
                </a:ext>
              </a:extLst>
            </p:cNvPr>
            <p:cNvSpPr/>
            <p:nvPr/>
          </p:nvSpPr>
          <p:spPr>
            <a:xfrm>
              <a:off x="8952612" y="3208567"/>
              <a:ext cx="1221312" cy="324298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437F6C2-468C-3D0C-F790-0EA1AAAF7111}"/>
                </a:ext>
              </a:extLst>
            </p:cNvPr>
            <p:cNvSpPr/>
            <p:nvPr/>
          </p:nvSpPr>
          <p:spPr>
            <a:xfrm>
              <a:off x="8341956" y="3957919"/>
              <a:ext cx="2442625" cy="324298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895AE0A-F15F-79EA-2D11-1243F0F3C6EC}"/>
                </a:ext>
              </a:extLst>
            </p:cNvPr>
            <p:cNvSpPr/>
            <p:nvPr/>
          </p:nvSpPr>
          <p:spPr>
            <a:xfrm>
              <a:off x="7120644" y="4707272"/>
              <a:ext cx="4885250" cy="324298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3CAACAE-0860-3B0C-4561-78962F9FA81A}"/>
              </a:ext>
            </a:extLst>
          </p:cNvPr>
          <p:cNvSpPr txBox="1"/>
          <p:nvPr/>
        </p:nvSpPr>
        <p:spPr>
          <a:xfrm>
            <a:off x="7644873" y="6069988"/>
            <a:ext cx="10556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LSM-tree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2DA8F6-DDA1-FCB9-4E36-1B41BF40EFA8}"/>
              </a:ext>
            </a:extLst>
          </p:cNvPr>
          <p:cNvSpPr/>
          <p:nvPr/>
        </p:nvSpPr>
        <p:spPr>
          <a:xfrm>
            <a:off x="2977413" y="4650619"/>
            <a:ext cx="6507858" cy="1727144"/>
          </a:xfrm>
          <a:prstGeom prst="rect">
            <a:avLst/>
          </a:prstGeom>
          <a:solidFill>
            <a:schemeClr val="bg1">
              <a:alpha val="80514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DC44CF-F9C3-F998-6611-B6C4EF3DA232}"/>
              </a:ext>
            </a:extLst>
          </p:cNvPr>
          <p:cNvSpPr txBox="1"/>
          <p:nvPr/>
        </p:nvSpPr>
        <p:spPr>
          <a:xfrm flipH="1">
            <a:off x="5991117" y="1670018"/>
            <a:ext cx="30897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read, write or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read+write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030A08B-23D0-E5A4-3246-6D7E08109E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222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9C50-412B-356C-B53D-0780D3DE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0CCA10BE-15B6-8BFC-B777-C6EA2671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7821" y="2057400"/>
            <a:ext cx="1325562" cy="1325562"/>
          </a:xfrm>
          <a:prstGeom prst="rect">
            <a:avLst/>
          </a:prstGeom>
        </p:spPr>
      </p:pic>
      <p:pic>
        <p:nvPicPr>
          <p:cNvPr id="1028" name="Picture 4" descr="b tree&quot; Icon - Download for free – Iconduck">
            <a:extLst>
              <a:ext uri="{FF2B5EF4-FFF2-40B4-BE49-F238E27FC236}">
                <a16:creationId xmlns:a16="http://schemas.microsoft.com/office/drawing/2014/main" id="{D1AFB26D-5097-BC7D-AAE3-813E3D82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35" y="2057400"/>
            <a:ext cx="1456559" cy="1456559"/>
          </a:xfrm>
          <a:prstGeom prst="rect">
            <a:avLst/>
          </a:prstGeom>
          <a:noFill/>
        </p:spPr>
      </p:pic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4BBE61EE-17CE-D449-CA69-DE23E850A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8646" y="2057400"/>
            <a:ext cx="1456559" cy="1456559"/>
          </a:xfrm>
          <a:prstGeom prst="rect">
            <a:avLst/>
          </a:prstGeom>
        </p:spPr>
      </p:pic>
      <p:pic>
        <p:nvPicPr>
          <p:cNvPr id="8" name="Graphic 7" descr="Presentation with pie chart with solid fill">
            <a:extLst>
              <a:ext uri="{FF2B5EF4-FFF2-40B4-BE49-F238E27FC236}">
                <a16:creationId xmlns:a16="http://schemas.microsoft.com/office/drawing/2014/main" id="{F6ED34E5-1DA5-EFCC-3CB6-8F6D59DE1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04557" y="2057400"/>
            <a:ext cx="1456559" cy="1456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D08438-8445-6012-BB98-94B8CD0CA514}"/>
              </a:ext>
            </a:extLst>
          </p:cNvPr>
          <p:cNvSpPr txBox="1"/>
          <p:nvPr/>
        </p:nvSpPr>
        <p:spPr>
          <a:xfrm flipH="1">
            <a:off x="916273" y="3716676"/>
            <a:ext cx="202865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Data generation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8BC4A-C4C3-95F0-21F6-D11964C83B90}"/>
              </a:ext>
            </a:extLst>
          </p:cNvPr>
          <p:cNvSpPr txBox="1"/>
          <p:nvPr/>
        </p:nvSpPr>
        <p:spPr>
          <a:xfrm flipH="1">
            <a:off x="3606684" y="3716676"/>
            <a:ext cx="223706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Index initialization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D74E0-717C-9AF3-E69F-DCA201C4578F}"/>
              </a:ext>
            </a:extLst>
          </p:cNvPr>
          <p:cNvSpPr txBox="1"/>
          <p:nvPr/>
        </p:nvSpPr>
        <p:spPr>
          <a:xfrm flipH="1">
            <a:off x="6168236" y="3716676"/>
            <a:ext cx="241737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Workload execution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2347D-F349-6D46-1B28-6B10F7473F3E}"/>
              </a:ext>
            </a:extLst>
          </p:cNvPr>
          <p:cNvSpPr txBox="1"/>
          <p:nvPr/>
        </p:nvSpPr>
        <p:spPr>
          <a:xfrm flipH="1">
            <a:off x="9245144" y="3716676"/>
            <a:ext cx="177538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15424-4682-A661-E614-715C8595A359}"/>
              </a:ext>
            </a:extLst>
          </p:cNvPr>
          <p:cNvSpPr txBox="1"/>
          <p:nvPr/>
        </p:nvSpPr>
        <p:spPr>
          <a:xfrm flipH="1">
            <a:off x="640574" y="4635164"/>
            <a:ext cx="258005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BoDS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data generator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7B7F1-C4FB-231C-E6CA-70397F4B7D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04" y="4725617"/>
            <a:ext cx="1515467" cy="1286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800A71-1BDF-C8E2-72AE-20194F8F3D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83" y="4738788"/>
            <a:ext cx="1679735" cy="1169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B861BE-6C4A-F64C-DC78-A2567280CBBD}"/>
              </a:ext>
            </a:extLst>
          </p:cNvPr>
          <p:cNvSpPr txBox="1"/>
          <p:nvPr/>
        </p:nvSpPr>
        <p:spPr>
          <a:xfrm>
            <a:off x="3217089" y="6072827"/>
            <a:ext cx="10556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ALEX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FF9F0-76B5-1514-31BD-EDBA259354C9}"/>
              </a:ext>
            </a:extLst>
          </p:cNvPr>
          <p:cNvSpPr txBox="1"/>
          <p:nvPr/>
        </p:nvSpPr>
        <p:spPr>
          <a:xfrm>
            <a:off x="5315936" y="6072827"/>
            <a:ext cx="10556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LIPP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C84065-B026-F809-2078-AD45D0F09F16}"/>
              </a:ext>
            </a:extLst>
          </p:cNvPr>
          <p:cNvSpPr/>
          <p:nvPr/>
        </p:nvSpPr>
        <p:spPr>
          <a:xfrm>
            <a:off x="724221" y="1543269"/>
            <a:ext cx="5868563" cy="4678855"/>
          </a:xfrm>
          <a:prstGeom prst="rect">
            <a:avLst/>
          </a:prstGeom>
          <a:solidFill>
            <a:schemeClr val="bg1">
              <a:alpha val="55583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95801E-06BE-B7BB-971D-BA509DD8689F}"/>
              </a:ext>
            </a:extLst>
          </p:cNvPr>
          <p:cNvGrpSpPr/>
          <p:nvPr/>
        </p:nvGrpSpPr>
        <p:grpSpPr>
          <a:xfrm>
            <a:off x="7020887" y="4840382"/>
            <a:ext cx="2224257" cy="1169535"/>
            <a:chOff x="6818522" y="2393331"/>
            <a:chExt cx="5187372" cy="26382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F34D42B-E31B-AF15-32DE-78006ED1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18522" y="2393331"/>
              <a:ext cx="490390" cy="1205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70D4039-1D27-2097-3442-35EF8AF73E5F}"/>
                </a:ext>
              </a:extLst>
            </p:cNvPr>
            <p:cNvCxnSpPr/>
            <p:nvPr/>
          </p:nvCxnSpPr>
          <p:spPr>
            <a:xfrm>
              <a:off x="6818522" y="2997123"/>
              <a:ext cx="5116108" cy="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9DFA442-CA50-C5D2-8DE1-60232BFBC151}"/>
                </a:ext>
              </a:extLst>
            </p:cNvPr>
            <p:cNvSpPr/>
            <p:nvPr/>
          </p:nvSpPr>
          <p:spPr>
            <a:xfrm>
              <a:off x="9257940" y="2461605"/>
              <a:ext cx="610656" cy="321909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42249BA-A56D-FDF5-C35A-5507D246018D}"/>
                </a:ext>
              </a:extLst>
            </p:cNvPr>
            <p:cNvSpPr/>
            <p:nvPr/>
          </p:nvSpPr>
          <p:spPr>
            <a:xfrm>
              <a:off x="8952612" y="3208567"/>
              <a:ext cx="1221312" cy="324298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437F6C2-468C-3D0C-F790-0EA1AAAF7111}"/>
                </a:ext>
              </a:extLst>
            </p:cNvPr>
            <p:cNvSpPr/>
            <p:nvPr/>
          </p:nvSpPr>
          <p:spPr>
            <a:xfrm>
              <a:off x="8341956" y="3957919"/>
              <a:ext cx="2442625" cy="324298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895AE0A-F15F-79EA-2D11-1243F0F3C6EC}"/>
                </a:ext>
              </a:extLst>
            </p:cNvPr>
            <p:cNvSpPr/>
            <p:nvPr/>
          </p:nvSpPr>
          <p:spPr>
            <a:xfrm>
              <a:off x="7120644" y="4707272"/>
              <a:ext cx="4885250" cy="324298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3CAACAE-0860-3B0C-4561-78962F9FA81A}"/>
              </a:ext>
            </a:extLst>
          </p:cNvPr>
          <p:cNvSpPr txBox="1"/>
          <p:nvPr/>
        </p:nvSpPr>
        <p:spPr>
          <a:xfrm>
            <a:off x="7644873" y="6069988"/>
            <a:ext cx="10556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LSM-tree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2DA8F6-DDA1-FCB9-4E36-1B41BF40EFA8}"/>
              </a:ext>
            </a:extLst>
          </p:cNvPr>
          <p:cNvSpPr/>
          <p:nvPr/>
        </p:nvSpPr>
        <p:spPr>
          <a:xfrm>
            <a:off x="2977413" y="4650619"/>
            <a:ext cx="6507858" cy="1727144"/>
          </a:xfrm>
          <a:prstGeom prst="rect">
            <a:avLst/>
          </a:prstGeom>
          <a:solidFill>
            <a:schemeClr val="bg1">
              <a:alpha val="80514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DC44CF-F9C3-F998-6611-B6C4EF3DA232}"/>
              </a:ext>
            </a:extLst>
          </p:cNvPr>
          <p:cNvSpPr txBox="1"/>
          <p:nvPr/>
        </p:nvSpPr>
        <p:spPr>
          <a:xfrm flipH="1">
            <a:off x="5991117" y="1670018"/>
            <a:ext cx="30897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read, write or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read+write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2AF693-5D17-3EFC-FDCA-EA83D6D4DC63}"/>
              </a:ext>
            </a:extLst>
          </p:cNvPr>
          <p:cNvSpPr/>
          <p:nvPr/>
        </p:nvSpPr>
        <p:spPr>
          <a:xfrm>
            <a:off x="5889357" y="1427387"/>
            <a:ext cx="3191502" cy="307541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71E5EF6-82FA-7CAC-9177-58648A17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738" y="4269520"/>
            <a:ext cx="2536181" cy="159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D26DDAC-9255-C807-63B2-82DDEAED18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1444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A766-E302-F481-6A9E-105E9AEB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AAED1D-6E9F-B4E4-0E14-E5EA426534E9}"/>
              </a:ext>
            </a:extLst>
          </p:cNvPr>
          <p:cNvSpPr txBox="1"/>
          <p:nvPr/>
        </p:nvSpPr>
        <p:spPr>
          <a:xfrm>
            <a:off x="838200" y="2136339"/>
            <a:ext cx="4134390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Server Setup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2 Intel Xeon Gold 6230 processors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384GB main memory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1TB Dell P4510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NVMe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 drive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CentOS 7.9.2009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Default page size = 4KB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1F2EE-751E-ADFA-0366-3ADF3475F622}"/>
              </a:ext>
            </a:extLst>
          </p:cNvPr>
          <p:cNvSpPr txBox="1"/>
          <p:nvPr/>
        </p:nvSpPr>
        <p:spPr>
          <a:xfrm>
            <a:off x="5464098" y="2136339"/>
            <a:ext cx="6222380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Index Setup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ALEX: Node size = 16MB (default setting)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LIPP: Bitmap width = 1 Byte (default setting)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err="1"/>
              <a:t>RocksDB</a:t>
            </a:r>
            <a:r>
              <a:rPr lang="en-US" sz="1800" dirty="0"/>
              <a:t>: </a:t>
            </a:r>
          </a:p>
          <a:p>
            <a:pPr lvl="4" indent="0" algn="l">
              <a:lnSpc>
                <a:spcPct val="150000"/>
              </a:lnSpc>
            </a:pPr>
            <a:r>
              <a:rPr kumimoji="0" lang="en-US" sz="1800" b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kCompactionStyleLevel</a:t>
            </a:r>
            <a:r>
              <a:rPr lang="en-US" sz="1800" dirty="0"/>
              <a:t> &amp; </a:t>
            </a:r>
            <a:r>
              <a:rPr lang="en-US" sz="1800" dirty="0" err="1"/>
              <a:t>kMinOverlappingRatio</a:t>
            </a:r>
            <a:endParaRPr lang="en-US" sz="1800" dirty="0"/>
          </a:p>
          <a:p>
            <a:pPr lvl="4" indent="0" algn="l">
              <a:lnSpc>
                <a:spcPct val="150000"/>
              </a:lnSpc>
            </a:pPr>
            <a:r>
              <a:rPr kumimoji="0" lang="en-US" sz="18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Buffer size = 40MB; </a:t>
            </a:r>
            <a:r>
              <a:rPr lang="en-US" sz="1800" dirty="0"/>
              <a:t>Size ratio = 4</a:t>
            </a:r>
            <a:endParaRPr kumimoji="0" lang="en-US" sz="18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66128D-DC8D-6AFE-868B-5040ECBE2B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799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05FF-AE1B-BA18-C136-5119F2EA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Results</a:t>
            </a:r>
          </a:p>
        </p:txBody>
      </p:sp>
      <p:pic>
        <p:nvPicPr>
          <p:cNvPr id="5" name="Graphic 4" descr="Gears with solid fill">
            <a:extLst>
              <a:ext uri="{FF2B5EF4-FFF2-40B4-BE49-F238E27FC236}">
                <a16:creationId xmlns:a16="http://schemas.microsoft.com/office/drawing/2014/main" id="{72B62243-014F-22D1-8CAF-D5865CB40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5729" y="2476732"/>
            <a:ext cx="1456559" cy="1456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64BC0-A0C1-A8F1-7113-4D599473C7F5}"/>
              </a:ext>
            </a:extLst>
          </p:cNvPr>
          <p:cNvSpPr txBox="1"/>
          <p:nvPr/>
        </p:nvSpPr>
        <p:spPr>
          <a:xfrm flipH="1">
            <a:off x="1015319" y="4136008"/>
            <a:ext cx="241737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Workload execution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78ED2-D1FA-0522-0190-D4E87E8D3839}"/>
              </a:ext>
            </a:extLst>
          </p:cNvPr>
          <p:cNvSpPr txBox="1"/>
          <p:nvPr/>
        </p:nvSpPr>
        <p:spPr>
          <a:xfrm flipH="1">
            <a:off x="838200" y="2089350"/>
            <a:ext cx="30897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read, write or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read+write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0947D724-826E-C694-8858-53DDAE40B69B}"/>
              </a:ext>
            </a:extLst>
          </p:cNvPr>
          <p:cNvSpPr/>
          <p:nvPr/>
        </p:nvSpPr>
        <p:spPr>
          <a:xfrm>
            <a:off x="4330274" y="3521675"/>
            <a:ext cx="1138328" cy="263334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963DB-C3AD-76CD-26D5-3762D4CD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2293"/>
            <a:ext cx="5135091" cy="4105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B3C0E-D27B-5BAA-9F75-11EF1F7C0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05FF-AE1B-BA18-C136-5119F2EA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Results</a:t>
            </a:r>
          </a:p>
        </p:txBody>
      </p:sp>
      <p:pic>
        <p:nvPicPr>
          <p:cNvPr id="5" name="Graphic 4" descr="Gears with solid fill">
            <a:extLst>
              <a:ext uri="{FF2B5EF4-FFF2-40B4-BE49-F238E27FC236}">
                <a16:creationId xmlns:a16="http://schemas.microsoft.com/office/drawing/2014/main" id="{72B62243-014F-22D1-8CAF-D5865CB40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5729" y="2476732"/>
            <a:ext cx="1456559" cy="1456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64BC0-A0C1-A8F1-7113-4D599473C7F5}"/>
              </a:ext>
            </a:extLst>
          </p:cNvPr>
          <p:cNvSpPr txBox="1"/>
          <p:nvPr/>
        </p:nvSpPr>
        <p:spPr>
          <a:xfrm flipH="1">
            <a:off x="1015319" y="4136008"/>
            <a:ext cx="241737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Workload execution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78ED2-D1FA-0522-0190-D4E87E8D3839}"/>
              </a:ext>
            </a:extLst>
          </p:cNvPr>
          <p:cNvSpPr txBox="1"/>
          <p:nvPr/>
        </p:nvSpPr>
        <p:spPr>
          <a:xfrm flipH="1">
            <a:off x="838200" y="2089350"/>
            <a:ext cx="30897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read, write or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read+write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0947D724-826E-C694-8858-53DDAE40B69B}"/>
              </a:ext>
            </a:extLst>
          </p:cNvPr>
          <p:cNvSpPr/>
          <p:nvPr/>
        </p:nvSpPr>
        <p:spPr>
          <a:xfrm>
            <a:off x="4330274" y="3521675"/>
            <a:ext cx="1138328" cy="263334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963DB-C3AD-76CD-26D5-3762D4CD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2293"/>
            <a:ext cx="5135091" cy="4105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64EBC-06D4-2A06-AE95-0F51E86F0791}"/>
              </a:ext>
            </a:extLst>
          </p:cNvPr>
          <p:cNvSpPr txBox="1"/>
          <p:nvPr/>
        </p:nvSpPr>
        <p:spPr>
          <a:xfrm rot="16200000">
            <a:off x="10267125" y="3213557"/>
            <a:ext cx="2450349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rgbClr val="FF0000"/>
                </a:solidFill>
              </a:rPr>
              <a:t>Evaluation metric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3DB5FA-7885-CA36-9570-E4A4931F807A}"/>
              </a:ext>
            </a:extLst>
          </p:cNvPr>
          <p:cNvSpPr txBox="1"/>
          <p:nvPr/>
        </p:nvSpPr>
        <p:spPr>
          <a:xfrm>
            <a:off x="6318680" y="5663888"/>
            <a:ext cx="468974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rgbClr val="FF0000"/>
                </a:solidFill>
              </a:rPr>
              <a:t>increasing % out-of-order entries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5D05E-0C62-0EF5-65BE-A237FB891AED}"/>
              </a:ext>
            </a:extLst>
          </p:cNvPr>
          <p:cNvSpPr txBox="1"/>
          <p:nvPr/>
        </p:nvSpPr>
        <p:spPr>
          <a:xfrm rot="16200000">
            <a:off x="3605336" y="3569566"/>
            <a:ext cx="445891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rgbClr val="FF0000"/>
                </a:solidFill>
              </a:rPr>
              <a:t>increasing % max. displacement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F46BE9-FD60-4100-F4E1-F5E02A8A664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05FF-AE1B-BA18-C136-5119F2EA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the B</a:t>
            </a:r>
            <a:r>
              <a:rPr lang="en-US" baseline="30000" dirty="0"/>
              <a:t>+</a:t>
            </a:r>
            <a:r>
              <a:rPr lang="en-US" dirty="0"/>
              <a:t>-tree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963DB-C3AD-76CD-26D5-3762D4CDB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7" y="1732293"/>
            <a:ext cx="5135091" cy="4105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EB01F9-9435-317D-35DB-1DCDA1B00268}"/>
              </a:ext>
            </a:extLst>
          </p:cNvPr>
          <p:cNvSpPr txBox="1"/>
          <p:nvPr/>
        </p:nvSpPr>
        <p:spPr>
          <a:xfrm>
            <a:off x="6673674" y="1915297"/>
            <a:ext cx="46801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B</a:t>
            </a:r>
            <a:r>
              <a:rPr lang="en-US" sz="1800" baseline="30000" dirty="0"/>
              <a:t>+</a:t>
            </a:r>
            <a:r>
              <a:rPr lang="en-US" sz="1800" dirty="0"/>
              <a:t>-tree always performs index traversals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pic>
        <p:nvPicPr>
          <p:cNvPr id="12" name="Graphic 11" descr="Right pointing backhand index with solid fill">
            <a:extLst>
              <a:ext uri="{FF2B5EF4-FFF2-40B4-BE49-F238E27FC236}">
                <a16:creationId xmlns:a16="http://schemas.microsoft.com/office/drawing/2014/main" id="{8C0573F1-7202-BB7A-3538-86D891F55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5486" y="1926439"/>
            <a:ext cx="358188" cy="3581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4389F8-B4B9-EF51-390B-F2A14E4254F3}"/>
              </a:ext>
            </a:extLst>
          </p:cNvPr>
          <p:cNvSpPr txBox="1"/>
          <p:nvPr/>
        </p:nvSpPr>
        <p:spPr>
          <a:xfrm>
            <a:off x="6414789" y="2620046"/>
            <a:ext cx="51978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</a:rPr>
              <a:t>Why higher throughput with high </a:t>
            </a:r>
            <a:r>
              <a:rPr lang="en-US" sz="1800" dirty="0" err="1">
                <a:solidFill>
                  <a:srgbClr val="FF0000"/>
                </a:solidFill>
              </a:rPr>
              <a:t>sortedness</a:t>
            </a:r>
            <a:r>
              <a:rPr lang="en-US" sz="1800" dirty="0">
                <a:solidFill>
                  <a:srgbClr val="FF0000"/>
                </a:solidFill>
              </a:rPr>
              <a:t>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Lucida Grand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37641-C410-48EF-6892-4BAADC7DAD61}"/>
              </a:ext>
            </a:extLst>
          </p:cNvPr>
          <p:cNvSpPr txBox="1"/>
          <p:nvPr/>
        </p:nvSpPr>
        <p:spPr>
          <a:xfrm>
            <a:off x="6415590" y="3244335"/>
            <a:ext cx="51962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</a:rPr>
              <a:t>improved performance due to caching effects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Lucida Grand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294460-968F-7473-CDD4-6D00B4EECCC0}"/>
              </a:ext>
            </a:extLst>
          </p:cNvPr>
          <p:cNvSpPr txBox="1"/>
          <p:nvPr/>
        </p:nvSpPr>
        <p:spPr>
          <a:xfrm>
            <a:off x="6096000" y="3152002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E8CF6C-AFB0-2FC7-818B-934C3EA605A9}"/>
              </a:ext>
            </a:extLst>
          </p:cNvPr>
          <p:cNvSpPr txBox="1"/>
          <p:nvPr/>
        </p:nvSpPr>
        <p:spPr>
          <a:xfrm>
            <a:off x="6414789" y="3960957"/>
            <a:ext cx="50744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</a:rPr>
              <a:t>However, this is not the ideal performance…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Lucida Grand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2B474E-2D82-8475-826C-E00C53801F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53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05FF-AE1B-BA18-C136-5119F2EA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the B</a:t>
            </a:r>
            <a:r>
              <a:rPr lang="en-US" baseline="30000" dirty="0"/>
              <a:t>+</a:t>
            </a:r>
            <a:r>
              <a:rPr lang="en-US" dirty="0"/>
              <a:t>-tree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963DB-C3AD-76CD-26D5-3762D4CDB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7" y="1732293"/>
            <a:ext cx="5135091" cy="4105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55557F-8091-36DC-6C1C-D31C505203D2}"/>
              </a:ext>
            </a:extLst>
          </p:cNvPr>
          <p:cNvSpPr txBox="1"/>
          <p:nvPr/>
        </p:nvSpPr>
        <p:spPr>
          <a:xfrm>
            <a:off x="7595840" y="1362963"/>
            <a:ext cx="27757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</a:rPr>
              <a:t>Preloading performance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Lucida Grand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FAC50-8A76-D855-7013-2F6EAF0E9E38}"/>
              </a:ext>
            </a:extLst>
          </p:cNvPr>
          <p:cNvSpPr txBox="1"/>
          <p:nvPr/>
        </p:nvSpPr>
        <p:spPr>
          <a:xfrm>
            <a:off x="4254692" y="5879331"/>
            <a:ext cx="38497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</a:rPr>
              <a:t>Bulk loading is at least 8x faster!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Lucida Grand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F4096-E822-4691-3BC7-61D41B194B25}"/>
              </a:ext>
            </a:extLst>
          </p:cNvPr>
          <p:cNvSpPr txBox="1"/>
          <p:nvPr/>
        </p:nvSpPr>
        <p:spPr>
          <a:xfrm>
            <a:off x="3444882" y="6248661"/>
            <a:ext cx="6039473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rgbClr val="FF0000"/>
                </a:solidFill>
              </a:rPr>
              <a:t>Indexing for Near-Sorted Data [ICDE ‘23]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Lucida Grand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84776C-CDE5-3D95-1F20-98D44A138C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286899-896F-EA9E-8541-76AF99B5C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97" y="1773898"/>
            <a:ext cx="5314842" cy="41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0EB1C39-1E66-046C-4FB0-302E65983B0A}"/>
              </a:ext>
            </a:extLst>
          </p:cNvPr>
          <p:cNvGrpSpPr/>
          <p:nvPr/>
        </p:nvGrpSpPr>
        <p:grpSpPr>
          <a:xfrm>
            <a:off x="1673490" y="196643"/>
            <a:ext cx="8845021" cy="2691917"/>
            <a:chOff x="790592" y="1943500"/>
            <a:chExt cx="8845021" cy="26919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2490B7-FE73-31A5-6687-6F7690E119D4}"/>
                </a:ext>
              </a:extLst>
            </p:cNvPr>
            <p:cNvGrpSpPr/>
            <p:nvPr/>
          </p:nvGrpSpPr>
          <p:grpSpPr>
            <a:xfrm>
              <a:off x="790592" y="1943500"/>
              <a:ext cx="2691918" cy="2691917"/>
              <a:chOff x="790592" y="1943500"/>
              <a:chExt cx="2691918" cy="2691917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7B9609C-A8A5-EAF6-D9C5-917181BC9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0592" y="2549442"/>
                <a:ext cx="2085975" cy="208597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601BC346-2F96-03C5-735A-E0CFAD7A3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895429">
                <a:off x="2270626" y="1943500"/>
                <a:ext cx="1211884" cy="1211884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FF263E-306C-008A-3326-BE3E6DF2B696}"/>
                </a:ext>
              </a:extLst>
            </p:cNvPr>
            <p:cNvSpPr txBox="1"/>
            <p:nvPr/>
          </p:nvSpPr>
          <p:spPr>
            <a:xfrm>
              <a:off x="3260025" y="2992266"/>
              <a:ext cx="6375588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What if data already has some structure?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endParaRPr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0E5DFC8D-1F99-97EF-F65D-1410D3A310A7}"/>
              </a:ext>
            </a:extLst>
          </p:cNvPr>
          <p:cNvGrpSpPr/>
          <p:nvPr/>
        </p:nvGrpSpPr>
        <p:grpSpPr>
          <a:xfrm>
            <a:off x="1863097" y="3425194"/>
            <a:ext cx="3106262" cy="2187397"/>
            <a:chOff x="3964039" y="3425194"/>
            <a:chExt cx="2131961" cy="135782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8A84C2-BD5B-BCED-159B-87E35CA4092D}"/>
                </a:ext>
              </a:extLst>
            </p:cNvPr>
            <p:cNvSpPr/>
            <p:nvPr/>
          </p:nvSpPr>
          <p:spPr>
            <a:xfrm rot="19696215">
              <a:off x="4217195" y="3861278"/>
              <a:ext cx="1823430" cy="32988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17000"/>
              </a:schemeClr>
            </a:solidFill>
            <a:ln w="19050" cap="flat">
              <a:solidFill>
                <a:schemeClr val="tx2">
                  <a:lumMod val="5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8185E19-AAF6-6465-3494-0A803854EB9B}"/>
                </a:ext>
              </a:extLst>
            </p:cNvPr>
            <p:cNvSpPr txBox="1"/>
            <p:nvPr/>
          </p:nvSpPr>
          <p:spPr>
            <a:xfrm>
              <a:off x="4582653" y="4506026"/>
              <a:ext cx="116794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Position (time)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85534AAF-1410-7B11-AA6B-5377EC89DA93}"/>
                </a:ext>
              </a:extLst>
            </p:cNvPr>
            <p:cNvGrpSpPr/>
            <p:nvPr/>
          </p:nvGrpSpPr>
          <p:grpSpPr>
            <a:xfrm>
              <a:off x="3964039" y="3425194"/>
              <a:ext cx="2131961" cy="1111940"/>
              <a:chOff x="3964039" y="3042132"/>
              <a:chExt cx="2131961" cy="111194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59BE065-DFB9-CC72-E60C-6EF5A0200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5069" y="3042132"/>
                <a:ext cx="0" cy="11119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2216CD6-167D-3AF3-AEEF-E35E777991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37253" y="4154072"/>
                <a:ext cx="1858747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01907FC-0097-9B3F-E169-F10C5A4D7730}"/>
                  </a:ext>
                </a:extLst>
              </p:cNvPr>
              <p:cNvGrpSpPr/>
              <p:nvPr/>
            </p:nvGrpSpPr>
            <p:grpSpPr>
              <a:xfrm>
                <a:off x="4326776" y="3961539"/>
                <a:ext cx="128920" cy="142812"/>
                <a:chOff x="4491876" y="3337309"/>
                <a:chExt cx="128920" cy="14281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EACEC88-3F3B-CE58-B9E1-DA7F3D33D874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2A0271A-1174-A42F-4664-CE08912AB838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F2BEAA98-7BA0-DB7D-868F-0DA0E20F2DB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2A1D3E41-2ECF-37C3-7A7E-B9F1F22DBB7C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DF66576-C81A-5E99-AC29-1399B4E2CDCB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175911B4-096B-F7AA-B9C0-E7D27883D116}"/>
                  </a:ext>
                </a:extLst>
              </p:cNvPr>
              <p:cNvGrpSpPr/>
              <p:nvPr/>
            </p:nvGrpSpPr>
            <p:grpSpPr>
              <a:xfrm>
                <a:off x="4455696" y="3775414"/>
                <a:ext cx="128920" cy="142812"/>
                <a:chOff x="4491876" y="3337309"/>
                <a:chExt cx="128920" cy="142812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528C784C-082C-AF41-1A90-A85CACDB2A30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C35247AF-211F-CEF7-3E04-1588F66667E9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D8B0084F-BBBE-54BD-9DD0-8FA7BD340FA2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EA12272-800F-FF6C-12F5-A1B389EFAA9D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47F91C3-DBCE-1230-7A81-130082A868F0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EDBBE0E-3698-CC58-A2B2-3883BD76F0D7}"/>
                  </a:ext>
                </a:extLst>
              </p:cNvPr>
              <p:cNvGrpSpPr/>
              <p:nvPr/>
            </p:nvGrpSpPr>
            <p:grpSpPr>
              <a:xfrm>
                <a:off x="4617231" y="3890133"/>
                <a:ext cx="128920" cy="142812"/>
                <a:chOff x="4491876" y="3337309"/>
                <a:chExt cx="128920" cy="142812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F0E63C9-4EDE-F8D4-8A0D-8441C563A22B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EBDDC7C2-65AF-A2D5-2B75-602F24130B53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6BD90E0E-3634-B34B-8BA0-6CC18861B7BF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83C398E5-677C-13B1-4EA8-6D52D63D64A0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BD4D7283-5C2B-6FDF-D6E8-5DC8306709C9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4548D0E-34E3-81DE-C80B-44911E228077}"/>
                  </a:ext>
                </a:extLst>
              </p:cNvPr>
              <p:cNvGrpSpPr/>
              <p:nvPr/>
            </p:nvGrpSpPr>
            <p:grpSpPr>
              <a:xfrm>
                <a:off x="4719311" y="3735015"/>
                <a:ext cx="128920" cy="142812"/>
                <a:chOff x="4491876" y="3337309"/>
                <a:chExt cx="128920" cy="142812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F19584EC-508F-7537-2FF1-EC214030A43E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6AF6C71-3882-86B7-71EE-F3660656B5E9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415BB2C3-FCAB-E1B4-65BA-071417C85388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45B25526-57F1-446D-26E7-6C0E2158FF79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671DC1F-8A94-CA1D-FDCA-145BDF00BB48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2E8F841-1BF7-2354-A9F4-4EE1800C279B}"/>
                  </a:ext>
                </a:extLst>
              </p:cNvPr>
              <p:cNvGrpSpPr/>
              <p:nvPr/>
            </p:nvGrpSpPr>
            <p:grpSpPr>
              <a:xfrm>
                <a:off x="4467138" y="3936460"/>
                <a:ext cx="128920" cy="142812"/>
                <a:chOff x="4491876" y="3337309"/>
                <a:chExt cx="128920" cy="142812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B2F57B92-D165-47E7-686E-40B119EBAFE4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B3B0EA56-6964-365D-747E-5C9824095AE6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EE60EE0B-3FAA-2D3B-B944-78DB5D45CCD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E16E2F80-D33E-48A4-3369-685113548BE8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F6532125-04FC-CB68-191C-8FBA7F37ABB0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E4B1CA7-204A-3AFE-20CE-05E56E05E9F2}"/>
                  </a:ext>
                </a:extLst>
              </p:cNvPr>
              <p:cNvGrpSpPr/>
              <p:nvPr/>
            </p:nvGrpSpPr>
            <p:grpSpPr>
              <a:xfrm>
                <a:off x="4884570" y="3681327"/>
                <a:ext cx="128920" cy="142812"/>
                <a:chOff x="4491876" y="3337309"/>
                <a:chExt cx="128920" cy="142812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78342C64-A30C-ED96-21B9-14CE4ADA9B58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9E1F7E6-BCEE-D7CF-C1F5-DBC89978F84E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1482EBC4-ABEE-621B-D22F-6F25EC14798F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E9ECEDE2-CF69-90EB-136F-6DC83182698B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489C03B-25B6-2C26-0270-7DE09FB4592E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D1A7EF30-2C07-B3CD-CF07-C3EC4CCFD48F}"/>
                  </a:ext>
                </a:extLst>
              </p:cNvPr>
              <p:cNvGrpSpPr/>
              <p:nvPr/>
            </p:nvGrpSpPr>
            <p:grpSpPr>
              <a:xfrm>
                <a:off x="4977155" y="3526696"/>
                <a:ext cx="128920" cy="142812"/>
                <a:chOff x="4491876" y="3337309"/>
                <a:chExt cx="128920" cy="142812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0713F44-36D7-A55E-6D3C-6DBAFC80605A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F557D76B-5EBB-3497-3B7F-999F717B73FA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02C04D86-46B2-BEDB-9905-DB370B650B75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C19E340D-777D-4D75-BA4F-1DB767052F15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8918E5D-94D4-8095-DDF2-58DA0702772F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B1AD2BBE-AAED-26C2-C6F2-AA31A0277E4E}"/>
                  </a:ext>
                </a:extLst>
              </p:cNvPr>
              <p:cNvGrpSpPr/>
              <p:nvPr/>
            </p:nvGrpSpPr>
            <p:grpSpPr>
              <a:xfrm>
                <a:off x="5115082" y="3528115"/>
                <a:ext cx="128920" cy="142812"/>
                <a:chOff x="4491876" y="3337309"/>
                <a:chExt cx="128920" cy="142812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37156DE5-4995-AE29-DFB4-07DB6AED708B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F8F3E446-6068-3EC4-E13C-E2E2B8B6E826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75A7432F-FF04-2E98-E9FC-AEC3E93F7160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DFBBB081-753D-84AD-23CA-1B5849CA5619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C8453316-6608-8B32-61E8-1248DBEF738E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E52C2E61-130B-1851-5396-52E852A006E3}"/>
                  </a:ext>
                </a:extLst>
              </p:cNvPr>
              <p:cNvGrpSpPr/>
              <p:nvPr/>
            </p:nvGrpSpPr>
            <p:grpSpPr>
              <a:xfrm>
                <a:off x="5230465" y="3505625"/>
                <a:ext cx="128920" cy="142812"/>
                <a:chOff x="4491876" y="3337309"/>
                <a:chExt cx="128920" cy="142812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93C9751B-3494-778B-C1A2-7078A6F37C33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B6285806-2221-8934-B6B0-42134A879BFC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19E9C5D-A5D3-4F56-582D-F735A59C53A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D9C43E0A-D36A-CB9E-2A4D-3AAD9083C2A0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55FC4B00-C9D5-F599-453D-D91532831157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BC302805-984C-1CCD-0A1D-1FDC99F04AEC}"/>
                  </a:ext>
                </a:extLst>
              </p:cNvPr>
              <p:cNvGrpSpPr/>
              <p:nvPr/>
            </p:nvGrpSpPr>
            <p:grpSpPr>
              <a:xfrm>
                <a:off x="5380131" y="3360529"/>
                <a:ext cx="128920" cy="142812"/>
                <a:chOff x="4491876" y="3337309"/>
                <a:chExt cx="128920" cy="142812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ABA6C01C-1126-8855-928B-EE9288F704F7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A006CDA6-53B4-88E2-6BE8-A4C21136A409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EBAE1BD3-44C9-CF63-6FB9-20897322E03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14FAD314-DA27-D693-2E52-9313BA42EB7D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1CDC5398-0788-209B-B263-3965B99B0D23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3D3CE98F-69E0-E283-6B35-DFB7F49B8459}"/>
                  </a:ext>
                </a:extLst>
              </p:cNvPr>
              <p:cNvGrpSpPr/>
              <p:nvPr/>
            </p:nvGrpSpPr>
            <p:grpSpPr>
              <a:xfrm>
                <a:off x="5499115" y="3343402"/>
                <a:ext cx="128920" cy="142812"/>
                <a:chOff x="4491876" y="3337309"/>
                <a:chExt cx="128920" cy="142812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19E63157-A38B-326F-2034-2BC0B01832D6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22555EFD-3334-E724-6646-BD197E43AC37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76BACA6A-54BF-C542-9F08-9C080B983D93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BF60B7A8-7D7D-976F-F5B7-B969159249DB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A63FF370-9B09-7A55-C40F-679C352E64BC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1F8D2C5-A62C-93AC-A431-D8EC774EA72C}"/>
                  </a:ext>
                </a:extLst>
              </p:cNvPr>
              <p:cNvGrpSpPr/>
              <p:nvPr/>
            </p:nvGrpSpPr>
            <p:grpSpPr>
              <a:xfrm>
                <a:off x="5661438" y="3271996"/>
                <a:ext cx="128920" cy="142812"/>
                <a:chOff x="4491876" y="3337309"/>
                <a:chExt cx="128920" cy="142812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1ACC5F6-00B7-B5E2-6A36-3C7B0C3CD3CB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B28DB54A-25F7-FC44-EB4B-659FD3D64338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7CBF0D9E-E193-F3CD-D73F-F02158ED1656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A94BA6C0-EAE2-73C2-79C2-5BD202537D45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DED2006E-ADED-78C5-C00E-088927653906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8560B38-C812-ED6A-85CB-588380491B72}"/>
                  </a:ext>
                </a:extLst>
              </p:cNvPr>
              <p:cNvGrpSpPr/>
              <p:nvPr/>
            </p:nvGrpSpPr>
            <p:grpSpPr>
              <a:xfrm>
                <a:off x="4608096" y="3927814"/>
                <a:ext cx="128920" cy="142812"/>
                <a:chOff x="4491876" y="3337309"/>
                <a:chExt cx="128920" cy="142812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447DD03A-44D5-623C-0189-EBB0BAC28ED6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DECBCA01-315A-981F-998F-7DBB4F5DECCC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C42EF2B8-048A-AC02-AADE-CC463C3320CD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2A922CC-11DA-AF2D-77E9-F877F3D01FE9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3DE98D6E-842E-3D84-D051-FEB6D1C42184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2F385FA7-56AC-8F06-7CB6-2B12EF694513}"/>
                  </a:ext>
                </a:extLst>
              </p:cNvPr>
              <p:cNvGrpSpPr/>
              <p:nvPr/>
            </p:nvGrpSpPr>
            <p:grpSpPr>
              <a:xfrm>
                <a:off x="5694936" y="3192865"/>
                <a:ext cx="128920" cy="142812"/>
                <a:chOff x="4491876" y="3337309"/>
                <a:chExt cx="128920" cy="142812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2807FD34-D1F8-4D60-1D96-6E2693B1FCDE}"/>
                    </a:ext>
                  </a:extLst>
                </p:cNvPr>
                <p:cNvSpPr/>
                <p:nvPr/>
              </p:nvSpPr>
              <p:spPr>
                <a:xfrm>
                  <a:off x="4611652" y="3337309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67AFD71B-025A-0C2A-F849-3C5CC70DE9B3}"/>
                    </a:ext>
                  </a:extLst>
                </p:cNvPr>
                <p:cNvSpPr/>
                <p:nvPr/>
              </p:nvSpPr>
              <p:spPr>
                <a:xfrm>
                  <a:off x="4537456" y="339184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2233BD38-8246-3798-BE47-7C70CFB2796B}"/>
                    </a:ext>
                  </a:extLst>
                </p:cNvPr>
                <p:cNvSpPr/>
                <p:nvPr/>
              </p:nvSpPr>
              <p:spPr>
                <a:xfrm>
                  <a:off x="4555744" y="3461833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C637D83D-E410-1F56-9F3D-14BC3194A7A2}"/>
                    </a:ext>
                  </a:extLst>
                </p:cNvPr>
                <p:cNvSpPr/>
                <p:nvPr/>
              </p:nvSpPr>
              <p:spPr>
                <a:xfrm>
                  <a:off x="4590570" y="3470977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86E4611E-B74B-B06B-EDF2-580D6AA1BB19}"/>
                    </a:ext>
                  </a:extLst>
                </p:cNvPr>
                <p:cNvSpPr/>
                <p:nvPr/>
              </p:nvSpPr>
              <p:spPr>
                <a:xfrm>
                  <a:off x="4491876" y="3428886"/>
                  <a:ext cx="9144" cy="9144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B8C5AFA5-D444-6C0A-8A0B-3A3A02D1EC2A}"/>
                  </a:ext>
                </a:extLst>
              </p:cNvPr>
              <p:cNvSpPr txBox="1"/>
              <p:nvPr/>
            </p:nvSpPr>
            <p:spPr>
              <a:xfrm rot="16200000">
                <a:off x="3850386" y="3458703"/>
                <a:ext cx="504303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Lucida Grande"/>
                    <a:ea typeface="Lucida Grande"/>
                    <a:cs typeface="Lucida Grande"/>
                    <a:sym typeface="Lucida Grande"/>
                  </a:rPr>
                  <a:t>Value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23A8DE-FC18-6138-5A1B-15AE57ADA3C0}"/>
                </a:ext>
              </a:extLst>
            </p:cNvPr>
            <p:cNvSpPr/>
            <p:nvPr/>
          </p:nvSpPr>
          <p:spPr>
            <a:xfrm>
              <a:off x="4154389" y="4546819"/>
              <a:ext cx="435934" cy="18204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CD29DC62-908F-CCF0-DD2A-ED3198195699}"/>
              </a:ext>
            </a:extLst>
          </p:cNvPr>
          <p:cNvGrpSpPr/>
          <p:nvPr/>
        </p:nvGrpSpPr>
        <p:grpSpPr>
          <a:xfrm>
            <a:off x="5305280" y="3283857"/>
            <a:ext cx="3140891" cy="2333810"/>
            <a:chOff x="7406222" y="3283857"/>
            <a:chExt cx="3140891" cy="2333810"/>
          </a:xfrm>
        </p:grpSpPr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9058AA15-4FD9-CE72-7AF9-C6593F74C3C6}"/>
                </a:ext>
              </a:extLst>
            </p:cNvPr>
            <p:cNvSpPr/>
            <p:nvPr/>
          </p:nvSpPr>
          <p:spPr>
            <a:xfrm rot="19696215">
              <a:off x="7602246" y="4118279"/>
              <a:ext cx="2884559" cy="73152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17000"/>
              </a:schemeClr>
            </a:solidFill>
            <a:ln w="19050" cap="flat">
              <a:solidFill>
                <a:schemeClr val="tx2">
                  <a:lumMod val="5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4ECBC8FF-392B-6244-F1F0-4011844DF05A}"/>
                </a:ext>
              </a:extLst>
            </p:cNvPr>
            <p:cNvSpPr txBox="1"/>
            <p:nvPr/>
          </p:nvSpPr>
          <p:spPr>
            <a:xfrm>
              <a:off x="8307541" y="5166362"/>
              <a:ext cx="1701694" cy="446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Position (time)</a:t>
              </a:r>
            </a:p>
          </p:txBody>
        </p: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960848D3-5FD6-9305-2A98-7BC4404F20A8}"/>
                </a:ext>
              </a:extLst>
            </p:cNvPr>
            <p:cNvCxnSpPr>
              <a:cxnSpLocks/>
            </p:cNvCxnSpPr>
            <p:nvPr/>
          </p:nvCxnSpPr>
          <p:spPr>
            <a:xfrm>
              <a:off x="7815682" y="3425194"/>
              <a:ext cx="0" cy="179128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2CEC650A-B587-FF47-70FB-035AD3FA75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4294" y="5216476"/>
              <a:ext cx="270819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C49BF34B-9687-4830-88AF-81C3035486F9}"/>
                </a:ext>
              </a:extLst>
            </p:cNvPr>
            <p:cNvGrpSpPr/>
            <p:nvPr/>
          </p:nvGrpSpPr>
          <p:grpSpPr>
            <a:xfrm>
              <a:off x="7934729" y="4906315"/>
              <a:ext cx="187836" cy="230063"/>
              <a:chOff x="4491876" y="3337309"/>
              <a:chExt cx="128920" cy="142812"/>
            </a:xfrm>
          </p:grpSpPr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26BED704-09AD-181D-5BF3-6433468A06C9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EFF38F79-2172-73B3-2F5F-2293CA203B49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5DF17B2A-4E82-60EB-9BF1-0A0D58A682FB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F76097F7-61F1-B1F9-EA99-17CC8348A6F5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1CA02907-B4DD-4F5B-99C9-9862DA11B336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F1397601-6D3A-69F8-85E9-2BF87BB98B18}"/>
                </a:ext>
              </a:extLst>
            </p:cNvPr>
            <p:cNvGrpSpPr/>
            <p:nvPr/>
          </p:nvGrpSpPr>
          <p:grpSpPr>
            <a:xfrm>
              <a:off x="8122565" y="4606476"/>
              <a:ext cx="187836" cy="230063"/>
              <a:chOff x="4491876" y="3337309"/>
              <a:chExt cx="128920" cy="142812"/>
            </a:xfrm>
          </p:grpSpPr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E68F7A3B-F9A2-3D37-3B81-9D0FA2BD935F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6345549-5389-A054-C4CB-C3D7F604F8D3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91689F20-FCB3-FCF1-7866-1844319378A3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7155F3E2-9A84-60F7-63F1-A0F7D9674EA5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A651A3B9-1686-C61F-4AEF-F53F23B85049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F56EF9C1-5BC5-ED46-A738-43CDF2A2A652}"/>
                </a:ext>
              </a:extLst>
            </p:cNvPr>
            <p:cNvGrpSpPr/>
            <p:nvPr/>
          </p:nvGrpSpPr>
          <p:grpSpPr>
            <a:xfrm>
              <a:off x="8519713" y="4932083"/>
              <a:ext cx="187836" cy="230063"/>
              <a:chOff x="4491876" y="3337309"/>
              <a:chExt cx="128920" cy="142812"/>
            </a:xfrm>
          </p:grpSpPr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C9E4D2E4-18E9-4992-FBB3-06B233757A4D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717F3DEE-9EDE-FE8C-48C3-56BCA8C035E3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46EAD0AB-C4CA-22B7-B410-1855811B4F09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504FD065-66CC-D4F4-9B3A-D54C8A4BCB7F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6A7B3AC7-8905-093D-FEE4-327CFD6A598C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B0FD0B30-C725-7284-A005-70673862A526}"/>
                </a:ext>
              </a:extLst>
            </p:cNvPr>
            <p:cNvGrpSpPr/>
            <p:nvPr/>
          </p:nvGrpSpPr>
          <p:grpSpPr>
            <a:xfrm>
              <a:off x="8506651" y="4541395"/>
              <a:ext cx="187836" cy="230063"/>
              <a:chOff x="4491876" y="3337309"/>
              <a:chExt cx="128920" cy="142812"/>
            </a:xfrm>
          </p:grpSpPr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01E8B924-90BD-253C-690A-87EF22AE207C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74190695-75F8-B61F-631F-E777633B9B3E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3FB373B6-19FB-FE46-E4D8-77BC99FDEC00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8B6FB097-8EFE-A689-D1A6-86EAA0F29EE8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DF1F8836-FAC2-2406-9DF8-DAE6A0BF3AC8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25B7D301-05AF-2027-4C8B-1E27F82DD7BC}"/>
                </a:ext>
              </a:extLst>
            </p:cNvPr>
            <p:cNvGrpSpPr/>
            <p:nvPr/>
          </p:nvGrpSpPr>
          <p:grpSpPr>
            <a:xfrm>
              <a:off x="8139236" y="4865914"/>
              <a:ext cx="187836" cy="230063"/>
              <a:chOff x="4491876" y="3337309"/>
              <a:chExt cx="128920" cy="142812"/>
            </a:xfrm>
          </p:grpSpPr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06D5EACA-48F3-F7A4-8AB0-C0E41C21D983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A267B7CD-7529-FD55-243A-7E5C2AAA6ABD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D7C1350-5816-7662-F3E0-F4B39942157D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B0C38118-EA86-6F3B-0690-30464CBE2955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C289636F-A3E9-79A7-86BC-623DD649EFE1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982FB563-5C35-BF9D-D096-33B72164C68E}"/>
                </a:ext>
              </a:extLst>
            </p:cNvPr>
            <p:cNvGrpSpPr/>
            <p:nvPr/>
          </p:nvGrpSpPr>
          <p:grpSpPr>
            <a:xfrm>
              <a:off x="8998291" y="4661746"/>
              <a:ext cx="187836" cy="230063"/>
              <a:chOff x="4491876" y="3337309"/>
              <a:chExt cx="128920" cy="142812"/>
            </a:xfrm>
          </p:grpSpPr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44F3ED69-D2AA-79CE-22A6-CA25DB5A6DC2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E5ED6ECA-FF16-B024-AAB8-DAEDD0CA5434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572290B9-23F7-33A1-B07A-877086646C6F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ECC8327B-E3D3-BEEF-3B5B-E04A6DA47B3D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01E72CC3-5422-23C6-5FB5-DA124CB08193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534E78E9-A096-9FBE-2FFC-6EC64156EAA0}"/>
                </a:ext>
              </a:extLst>
            </p:cNvPr>
            <p:cNvGrpSpPr/>
            <p:nvPr/>
          </p:nvGrpSpPr>
          <p:grpSpPr>
            <a:xfrm>
              <a:off x="8882330" y="4205803"/>
              <a:ext cx="187836" cy="230063"/>
              <a:chOff x="4491876" y="3337309"/>
              <a:chExt cx="128920" cy="142812"/>
            </a:xfrm>
          </p:grpSpPr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43B19F64-AACC-6353-5EF9-72750E0F5604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1586976A-53A1-9684-0781-0FF5246B62D1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39A4B955-C910-8D64-FD79-DF8E94760173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616B893E-0169-4842-582F-4F75609D9B2A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F1AE61A3-691E-7B56-8040-A317A7BF692E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7A04ED72-50D2-9B2C-6A8B-5E5886D9D32D}"/>
                </a:ext>
              </a:extLst>
            </p:cNvPr>
            <p:cNvGrpSpPr/>
            <p:nvPr/>
          </p:nvGrpSpPr>
          <p:grpSpPr>
            <a:xfrm>
              <a:off x="8539820" y="4242000"/>
              <a:ext cx="187836" cy="230063"/>
              <a:chOff x="4491876" y="3337309"/>
              <a:chExt cx="128920" cy="142812"/>
            </a:xfrm>
          </p:grpSpPr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3541B4B1-2D4A-9BA5-8ADE-FFB28A693DCE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FA3E86B4-AE8E-9800-1765-7C947B7DAC90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E2FD481-D328-D1F5-A89E-D2FD62746E53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B1EF02D-F7E1-B441-4540-93D811A44FB2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FD020B49-D088-C515-E192-0C9AC7F86D59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6FC3930-A5C9-791F-E5FA-0737B3F72787}"/>
                </a:ext>
              </a:extLst>
            </p:cNvPr>
            <p:cNvGrpSpPr/>
            <p:nvPr/>
          </p:nvGrpSpPr>
          <p:grpSpPr>
            <a:xfrm>
              <a:off x="9251402" y="4171859"/>
              <a:ext cx="187836" cy="230063"/>
              <a:chOff x="4491876" y="3337309"/>
              <a:chExt cx="128920" cy="142812"/>
            </a:xfrm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913E7337-F8CE-76EF-5222-051620512F1C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6C7BE4D4-FCE7-EFB9-6E3D-DA1A1A54BCC6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2D183382-59CC-8F05-9519-6911A258A572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0B5D1932-AC95-7554-452F-507A95890DAF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D3FF9299-0D76-B08C-3D6F-AEF0F6BDAB74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082D838B-1E26-9053-A88B-9D6A0B62E488}"/>
                </a:ext>
              </a:extLst>
            </p:cNvPr>
            <p:cNvGrpSpPr/>
            <p:nvPr/>
          </p:nvGrpSpPr>
          <p:grpSpPr>
            <a:xfrm>
              <a:off x="9620557" y="4229916"/>
              <a:ext cx="187836" cy="230063"/>
              <a:chOff x="4491876" y="3337309"/>
              <a:chExt cx="128920" cy="142812"/>
            </a:xfrm>
          </p:grpSpPr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350B473B-DBBC-48CF-7775-959AFDC73842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D4D8BB8A-5C56-1A41-8ACA-91BEC6D6379C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8D95075E-4418-6251-867B-AF1E55BD81B9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8B20165C-9C48-437B-8C0B-400C7AB1BB76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CA531FD7-40E2-6754-6374-19BBF749CF36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661AC33B-7834-7C80-9910-0E2CCF721EDA}"/>
                </a:ext>
              </a:extLst>
            </p:cNvPr>
            <p:cNvGrpSpPr/>
            <p:nvPr/>
          </p:nvGrpSpPr>
          <p:grpSpPr>
            <a:xfrm>
              <a:off x="9642824" y="3910526"/>
              <a:ext cx="187836" cy="230063"/>
              <a:chOff x="4491876" y="3337309"/>
              <a:chExt cx="128920" cy="142812"/>
            </a:xfrm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756D6A39-A8FF-92AC-90C2-0737D0B15EBA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DF487541-09C2-E0A8-AC7B-57632B886B39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C2F28CCC-8DBE-25F6-5E81-70B8839F1B28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405A63E2-E3BA-9E62-8B4B-B1B384C9BA42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A345C845-E7FB-0CE7-D19C-29F48DE021C8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53A49D1E-A0E1-0C38-11A4-4A86701CE7D0}"/>
                </a:ext>
              </a:extLst>
            </p:cNvPr>
            <p:cNvGrpSpPr/>
            <p:nvPr/>
          </p:nvGrpSpPr>
          <p:grpSpPr>
            <a:xfrm>
              <a:off x="9879328" y="3795494"/>
              <a:ext cx="187836" cy="230063"/>
              <a:chOff x="4491876" y="3337309"/>
              <a:chExt cx="128920" cy="142812"/>
            </a:xfrm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60E94830-11AD-87EF-638A-BA2747481DEA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A6E04E15-FE37-4197-1F8A-D445B2FFDFA6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99B701EB-B43E-9396-6FE6-CC404D42541F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CB25E9AC-2C6A-A871-8143-362D399E2942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A7414A4E-91F6-7369-65A9-A45F623824F6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63ABEA56-427A-16C6-8E21-D42A77C3AD1F}"/>
                </a:ext>
              </a:extLst>
            </p:cNvPr>
            <p:cNvGrpSpPr/>
            <p:nvPr/>
          </p:nvGrpSpPr>
          <p:grpSpPr>
            <a:xfrm>
              <a:off x="8344611" y="4851985"/>
              <a:ext cx="187836" cy="230063"/>
              <a:chOff x="4491876" y="3337309"/>
              <a:chExt cx="128920" cy="142812"/>
            </a:xfrm>
          </p:grpSpPr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31A065DB-F138-BCB4-7783-5C951DD83795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9DAF0D5-6F54-E675-AEC3-3038C1759D29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D5FB4E88-E521-F57B-536B-62873B47AE99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151EDBA7-DC79-1235-794A-1840892AB511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7B7ABC77-6BCE-7EEF-F779-3F0F1F4CC0F5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2EF06C92-4AAF-07FD-E898-505CB8985164}"/>
                </a:ext>
              </a:extLst>
            </p:cNvPr>
            <p:cNvGrpSpPr/>
            <p:nvPr/>
          </p:nvGrpSpPr>
          <p:grpSpPr>
            <a:xfrm>
              <a:off x="9820031" y="3592496"/>
              <a:ext cx="187836" cy="230063"/>
              <a:chOff x="4491876" y="3337309"/>
              <a:chExt cx="128920" cy="142812"/>
            </a:xfrm>
          </p:grpSpPr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D9DFE667-7AA0-43FD-DB34-C9BCD4D4524A}"/>
                  </a:ext>
                </a:extLst>
              </p:cNvPr>
              <p:cNvSpPr/>
              <p:nvPr/>
            </p:nvSpPr>
            <p:spPr>
              <a:xfrm>
                <a:off x="4611652" y="3337309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01204B2A-CA23-4EE8-9A31-854C5ABB0E01}"/>
                  </a:ext>
                </a:extLst>
              </p:cNvPr>
              <p:cNvSpPr/>
              <p:nvPr/>
            </p:nvSpPr>
            <p:spPr>
              <a:xfrm>
                <a:off x="4537456" y="339184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20C62919-6EAA-460B-271B-077DA0B6D8A1}"/>
                  </a:ext>
                </a:extLst>
              </p:cNvPr>
              <p:cNvSpPr/>
              <p:nvPr/>
            </p:nvSpPr>
            <p:spPr>
              <a:xfrm>
                <a:off x="4555744" y="3461833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25F87A06-53FA-AF14-7142-5D84027BB53B}"/>
                  </a:ext>
                </a:extLst>
              </p:cNvPr>
              <p:cNvSpPr/>
              <p:nvPr/>
            </p:nvSpPr>
            <p:spPr>
              <a:xfrm>
                <a:off x="4590570" y="3470977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2785364E-4F85-F90B-913E-0F8B1E2B6C05}"/>
                  </a:ext>
                </a:extLst>
              </p:cNvPr>
              <p:cNvSpPr/>
              <p:nvPr/>
            </p:nvSpPr>
            <p:spPr>
              <a:xfrm>
                <a:off x="4491876" y="3428886"/>
                <a:ext cx="9144" cy="914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7A3D080A-B7B3-5DCE-BE5F-B8422874D5AD}"/>
                </a:ext>
              </a:extLst>
            </p:cNvPr>
            <p:cNvSpPr txBox="1"/>
            <p:nvPr/>
          </p:nvSpPr>
          <p:spPr>
            <a:xfrm rot="16200000">
              <a:off x="7201810" y="4117592"/>
              <a:ext cx="812408" cy="403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Value</a:t>
              </a: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E6374736-CFE2-D52E-7834-9704A1CBB91E}"/>
                </a:ext>
              </a:extLst>
            </p:cNvPr>
            <p:cNvSpPr/>
            <p:nvPr/>
          </p:nvSpPr>
          <p:spPr>
            <a:xfrm>
              <a:off x="7809807" y="5233619"/>
              <a:ext cx="790381" cy="38404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5E5BB987-61BE-3DDD-B0EF-0C4F2B5B2B63}"/>
                </a:ext>
              </a:extLst>
            </p:cNvPr>
            <p:cNvSpPr/>
            <p:nvPr/>
          </p:nvSpPr>
          <p:spPr>
            <a:xfrm rot="3521655">
              <a:off x="10012146" y="3525566"/>
              <a:ext cx="776675" cy="29325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B761676D-03D6-4066-A316-C7D526928F3A}"/>
                </a:ext>
              </a:extLst>
            </p:cNvPr>
            <p:cNvSpPr/>
            <p:nvPr/>
          </p:nvSpPr>
          <p:spPr>
            <a:xfrm rot="5400000">
              <a:off x="7263984" y="4989749"/>
              <a:ext cx="776675" cy="29325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64" name="Rectangle 563">
            <a:extLst>
              <a:ext uri="{FF2B5EF4-FFF2-40B4-BE49-F238E27FC236}">
                <a16:creationId xmlns:a16="http://schemas.microsoft.com/office/drawing/2014/main" id="{E7683D64-888B-942F-3AD8-04E8E625E73C}"/>
              </a:ext>
            </a:extLst>
          </p:cNvPr>
          <p:cNvSpPr/>
          <p:nvPr/>
        </p:nvSpPr>
        <p:spPr>
          <a:xfrm rot="3429713">
            <a:off x="4169888" y="3263796"/>
            <a:ext cx="1426028" cy="528891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65" name="Image" descr="Image">
            <a:extLst>
              <a:ext uri="{FF2B5EF4-FFF2-40B4-BE49-F238E27FC236}">
                <a16:creationId xmlns:a16="http://schemas.microsoft.com/office/drawing/2014/main" id="{891FD285-6562-ACA6-F77B-A8AE21B35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8679" y="5565955"/>
            <a:ext cx="6462474" cy="459967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TextBox 565">
            <a:extLst>
              <a:ext uri="{FF2B5EF4-FFF2-40B4-BE49-F238E27FC236}">
                <a16:creationId xmlns:a16="http://schemas.microsoft.com/office/drawing/2014/main" id="{12C460DD-5F5B-889E-D9F0-4BB043BAB818}"/>
              </a:ext>
            </a:extLst>
          </p:cNvPr>
          <p:cNvSpPr txBox="1"/>
          <p:nvPr/>
        </p:nvSpPr>
        <p:spPr>
          <a:xfrm>
            <a:off x="2158679" y="5931720"/>
            <a:ext cx="637558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Near-sorted data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8FFBE-4883-9C11-BF03-52F76EBFE827}"/>
              </a:ext>
            </a:extLst>
          </p:cNvPr>
          <p:cNvSpPr txBox="1"/>
          <p:nvPr/>
        </p:nvSpPr>
        <p:spPr>
          <a:xfrm>
            <a:off x="8657632" y="3691483"/>
            <a:ext cx="746590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aco" pitchFamily="2" charset="77"/>
                <a:sym typeface="Lucida Grande"/>
              </a:rPr>
              <a:t>⩬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137007B-05F4-8AB8-4FD6-B6B3993B1B07}"/>
              </a:ext>
            </a:extLst>
          </p:cNvPr>
          <p:cNvSpPr txBox="1"/>
          <p:nvPr/>
        </p:nvSpPr>
        <p:spPr>
          <a:xfrm>
            <a:off x="9212885" y="3737949"/>
            <a:ext cx="263148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/>
            </a:pPr>
            <a:r>
              <a:rPr lang="en-US" sz="2200" dirty="0">
                <a:solidFill>
                  <a:srgbClr val="C0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treated same as </a:t>
            </a:r>
          </a:p>
          <a:p>
            <a:pPr>
              <a:defRPr sz="2600"/>
            </a:pPr>
            <a:r>
              <a:rPr lang="en-US" sz="2200" dirty="0">
                <a:solidFill>
                  <a:srgbClr val="C0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unstructured data!</a:t>
            </a:r>
            <a:endParaRPr sz="2200" dirty="0">
              <a:solidFill>
                <a:srgbClr val="C00000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0D495C-6087-8CBF-D704-E1A67EA819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7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DFF263E-306C-008A-3326-BE3E6DF2B696}"/>
              </a:ext>
            </a:extLst>
          </p:cNvPr>
          <p:cNvSpPr txBox="1"/>
          <p:nvPr/>
        </p:nvSpPr>
        <p:spPr>
          <a:xfrm>
            <a:off x="325394" y="1463645"/>
            <a:ext cx="1154121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Lucida Grande" panose="020B0600040502020204" pitchFamily="34" charset="0"/>
                <a:cs typeface="Lucida Grande" panose="020B0600040502020204" pitchFamily="34" charset="0"/>
              </a:rPr>
              <a:t>Getting back to Learned Indexes and LSM-trees…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0F248-BC8A-3D26-14E7-BE11D1B55B39}"/>
              </a:ext>
            </a:extLst>
          </p:cNvPr>
          <p:cNvSpPr txBox="1"/>
          <p:nvPr/>
        </p:nvSpPr>
        <p:spPr>
          <a:xfrm>
            <a:off x="2111884" y="2651141"/>
            <a:ext cx="849046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</a:rPr>
              <a:t>sortedness</a:t>
            </a:r>
            <a:r>
              <a:rPr lang="en-US" sz="2400" b="1" dirty="0">
                <a:solidFill>
                  <a:srgbClr val="FF0000"/>
                </a:solidFill>
              </a:rPr>
              <a:t>-responsiveness ≠ </a:t>
            </a:r>
            <a:r>
              <a:rPr lang="en-US" sz="2400" b="1" dirty="0" err="1">
                <a:solidFill>
                  <a:srgbClr val="FF0000"/>
                </a:solidFill>
              </a:rPr>
              <a:t>sortedness</a:t>
            </a:r>
            <a:r>
              <a:rPr lang="en-US" sz="2400" b="1" dirty="0">
                <a:solidFill>
                  <a:srgbClr val="FF0000"/>
                </a:solidFill>
              </a:rPr>
              <a:t>-adaptivity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Lucida Gran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074771-2CD7-FB6A-1E6C-97B4F65E4B06}"/>
              </a:ext>
            </a:extLst>
          </p:cNvPr>
          <p:cNvSpPr txBox="1"/>
          <p:nvPr/>
        </p:nvSpPr>
        <p:spPr>
          <a:xfrm>
            <a:off x="1045887" y="3514365"/>
            <a:ext cx="1062245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FF0000"/>
                </a:solidFill>
              </a:rPr>
              <a:t>Performance can change with differently sorted data, but is it optimal?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Lucida Grand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D565C-9EAF-9962-F522-2FAF71ABBB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2E492-A97F-16B6-5BC9-0A0A4025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ALEX Performs Best With High Data </a:t>
            </a:r>
            <a:r>
              <a:rPr lang="en-US" sz="3500" dirty="0" err="1"/>
              <a:t>Sortedness</a:t>
            </a:r>
            <a:r>
              <a:rPr lang="en-US" sz="3500" dirty="0"/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84B59-3067-1A5E-6ECF-9C8EE48FFB6A}"/>
              </a:ext>
            </a:extLst>
          </p:cNvPr>
          <p:cNvSpPr/>
          <p:nvPr/>
        </p:nvSpPr>
        <p:spPr>
          <a:xfrm>
            <a:off x="11082106" y="3607676"/>
            <a:ext cx="525042" cy="75495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A92544-AEBC-D55E-9C41-FA4DB5187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5794" r="48092" b="8126"/>
          <a:stretch/>
        </p:blipFill>
        <p:spPr>
          <a:xfrm>
            <a:off x="3758976" y="1778875"/>
            <a:ext cx="3724390" cy="3300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A69D32-1ED8-9300-6D6F-A11B2247E228}"/>
              </a:ext>
            </a:extLst>
          </p:cNvPr>
          <p:cNvSpPr txBox="1"/>
          <p:nvPr/>
        </p:nvSpPr>
        <p:spPr>
          <a:xfrm rot="16200000">
            <a:off x="3295558" y="3244334"/>
            <a:ext cx="5572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  <a:sym typeface="Lucida Grande"/>
              </a:rPr>
              <a:t>L (%)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920C9-20E0-80F2-7071-08810E94CB83}"/>
              </a:ext>
            </a:extLst>
          </p:cNvPr>
          <p:cNvSpPr txBox="1"/>
          <p:nvPr/>
        </p:nvSpPr>
        <p:spPr>
          <a:xfrm>
            <a:off x="5608347" y="5079124"/>
            <a:ext cx="58285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  <a:sym typeface="Lucida Grande"/>
              </a:rPr>
              <a:t>K (%)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101A1F-3116-3921-2D5F-17465AD9EEBD}"/>
              </a:ext>
            </a:extLst>
          </p:cNvPr>
          <p:cNvSpPr txBox="1"/>
          <p:nvPr/>
        </p:nvSpPr>
        <p:spPr>
          <a:xfrm>
            <a:off x="3389493" y="5524665"/>
            <a:ext cx="327898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Best throughput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22EF14-7255-3EDE-B4D1-3445C675CD29}"/>
              </a:ext>
            </a:extLst>
          </p:cNvPr>
          <p:cNvCxnSpPr>
            <a:cxnSpLocks/>
            <a:stCxn id="17" idx="0"/>
            <a:endCxn id="19" idx="4"/>
          </p:cNvCxnSpPr>
          <p:nvPr/>
        </p:nvCxnSpPr>
        <p:spPr>
          <a:xfrm flipH="1" flipV="1">
            <a:off x="4332645" y="4679004"/>
            <a:ext cx="696339" cy="845661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1E2334C-9DBA-0B0D-ADB4-F7A157613C6B}"/>
              </a:ext>
            </a:extLst>
          </p:cNvPr>
          <p:cNvSpPr>
            <a:spLocks/>
          </p:cNvSpPr>
          <p:nvPr/>
        </p:nvSpPr>
        <p:spPr>
          <a:xfrm>
            <a:off x="4149765" y="4313244"/>
            <a:ext cx="365760" cy="36576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A968A98-AA6B-D75A-3D57-C3D984FE14FD}"/>
              </a:ext>
            </a:extLst>
          </p:cNvPr>
          <p:cNvSpPr>
            <a:spLocks/>
          </p:cNvSpPr>
          <p:nvPr/>
        </p:nvSpPr>
        <p:spPr>
          <a:xfrm>
            <a:off x="4332645" y="3453098"/>
            <a:ext cx="1973562" cy="1034819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00A558-A258-1848-EA38-20FC732D0E8F}"/>
              </a:ext>
            </a:extLst>
          </p:cNvPr>
          <p:cNvSpPr txBox="1"/>
          <p:nvPr/>
        </p:nvSpPr>
        <p:spPr>
          <a:xfrm>
            <a:off x="7388679" y="5263789"/>
            <a:ext cx="327898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higher throughput when K and L are low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51A8D2-FA07-FE32-D085-6FB031607DCF}"/>
              </a:ext>
            </a:extLst>
          </p:cNvPr>
          <p:cNvCxnSpPr>
            <a:cxnSpLocks/>
            <a:stCxn id="23" idx="0"/>
            <a:endCxn id="22" idx="5"/>
          </p:cNvCxnSpPr>
          <p:nvPr/>
        </p:nvCxnSpPr>
        <p:spPr>
          <a:xfrm flipH="1" flipV="1">
            <a:off x="6017186" y="4336371"/>
            <a:ext cx="3010984" cy="927418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FFEFA93-1470-A61D-58A6-65924F422188}"/>
              </a:ext>
            </a:extLst>
          </p:cNvPr>
          <p:cNvSpPr>
            <a:spLocks/>
          </p:cNvSpPr>
          <p:nvPr/>
        </p:nvSpPr>
        <p:spPr>
          <a:xfrm rot="16200000">
            <a:off x="6274905" y="3180980"/>
            <a:ext cx="1832929" cy="726139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9C17DA-8D2D-C483-38D2-E8FECE09F755}"/>
              </a:ext>
            </a:extLst>
          </p:cNvPr>
          <p:cNvGrpSpPr/>
          <p:nvPr/>
        </p:nvGrpSpPr>
        <p:grpSpPr>
          <a:xfrm>
            <a:off x="259965" y="2721257"/>
            <a:ext cx="3129377" cy="584773"/>
            <a:chOff x="259965" y="2721257"/>
            <a:chExt cx="3129377" cy="58477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A924FF7-C0B6-F4AE-4422-F2BAEE58412B}"/>
                </a:ext>
              </a:extLst>
            </p:cNvPr>
            <p:cNvSpPr txBox="1"/>
            <p:nvPr/>
          </p:nvSpPr>
          <p:spPr>
            <a:xfrm>
              <a:off x="533018" y="2721257"/>
              <a:ext cx="2856324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High </a:t>
              </a:r>
              <a:r>
                <a:rPr kumimoji="0" lang="en-US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sortedness</a:t>
              </a:r>
              <a:r>
                <a:rPr kumimoji="0" lang="en-US" sz="16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 ⇒dense runs + terminal gaps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5C6A48-17D2-4376-C379-0337790A414C}"/>
                </a:ext>
              </a:extLst>
            </p:cNvPr>
            <p:cNvSpPr txBox="1"/>
            <p:nvPr/>
          </p:nvSpPr>
          <p:spPr>
            <a:xfrm>
              <a:off x="259965" y="2723809"/>
              <a:ext cx="385681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✓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A1FB5C7-68BA-86AE-EAF9-087ADEB5FD25}"/>
              </a:ext>
            </a:extLst>
          </p:cNvPr>
          <p:cNvSpPr txBox="1"/>
          <p:nvPr/>
        </p:nvSpPr>
        <p:spPr>
          <a:xfrm>
            <a:off x="8459402" y="2029815"/>
            <a:ext cx="270233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higher throughput L low or moderate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40D02FF-9D31-B65D-E706-4E5CA37A181B}"/>
              </a:ext>
            </a:extLst>
          </p:cNvPr>
          <p:cNvCxnSpPr>
            <a:cxnSpLocks/>
            <a:stCxn id="37" idx="1"/>
            <a:endCxn id="33" idx="4"/>
          </p:cNvCxnSpPr>
          <p:nvPr/>
        </p:nvCxnSpPr>
        <p:spPr>
          <a:xfrm flipH="1">
            <a:off x="7554439" y="2383757"/>
            <a:ext cx="904963" cy="1160292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15AF59C-FF29-6CC2-E206-EE3D4CF27A93}"/>
              </a:ext>
            </a:extLst>
          </p:cNvPr>
          <p:cNvGrpSpPr/>
          <p:nvPr/>
        </p:nvGrpSpPr>
        <p:grpSpPr>
          <a:xfrm>
            <a:off x="259964" y="3343128"/>
            <a:ext cx="3124688" cy="553996"/>
            <a:chOff x="259965" y="2723809"/>
            <a:chExt cx="3124688" cy="553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C21568-9A41-7B53-334A-C438CA861C02}"/>
                </a:ext>
              </a:extLst>
            </p:cNvPr>
            <p:cNvSpPr txBox="1"/>
            <p:nvPr/>
          </p:nvSpPr>
          <p:spPr>
            <a:xfrm>
              <a:off x="528329" y="2831531"/>
              <a:ext cx="285632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Less shifting required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8CF7F3-E2AA-1660-0DF1-1B714F7A8F47}"/>
                </a:ext>
              </a:extLst>
            </p:cNvPr>
            <p:cNvSpPr txBox="1"/>
            <p:nvPr/>
          </p:nvSpPr>
          <p:spPr>
            <a:xfrm>
              <a:off x="259965" y="2723809"/>
              <a:ext cx="385681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✓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D2E8D3-FA27-D9D0-6637-C2B0946D97CE}"/>
              </a:ext>
            </a:extLst>
          </p:cNvPr>
          <p:cNvGrpSpPr/>
          <p:nvPr/>
        </p:nvGrpSpPr>
        <p:grpSpPr>
          <a:xfrm>
            <a:off x="259964" y="4004846"/>
            <a:ext cx="3124688" cy="553996"/>
            <a:chOff x="259965" y="2723809"/>
            <a:chExt cx="3124688" cy="5539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616E30-F8EA-73A4-4A2A-BEC701CF5A1C}"/>
                </a:ext>
              </a:extLst>
            </p:cNvPr>
            <p:cNvSpPr txBox="1"/>
            <p:nvPr/>
          </p:nvSpPr>
          <p:spPr>
            <a:xfrm>
              <a:off x="528329" y="2831531"/>
              <a:ext cx="285632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Faster exponential search!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D43E92-5DB9-FA6C-B229-98EE0E6E7197}"/>
                </a:ext>
              </a:extLst>
            </p:cNvPr>
            <p:cNvSpPr txBox="1"/>
            <p:nvPr/>
          </p:nvSpPr>
          <p:spPr>
            <a:xfrm>
              <a:off x="259965" y="2723809"/>
              <a:ext cx="385681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✓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BD64F5-F266-CD75-068A-7B944EF7028E}"/>
              </a:ext>
            </a:extLst>
          </p:cNvPr>
          <p:cNvSpPr txBox="1"/>
          <p:nvPr/>
        </p:nvSpPr>
        <p:spPr>
          <a:xfrm>
            <a:off x="8130552" y="3540102"/>
            <a:ext cx="347659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u="sng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Bulk loading is at least 2x faster!</a:t>
            </a:r>
            <a:endParaRPr kumimoji="0" lang="en-US" sz="2000" b="1" u="sng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48177B-9600-B30C-6DAC-4CE2402716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96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2" grpId="0" animBg="1"/>
      <p:bldP spid="23" grpId="0"/>
      <p:bldP spid="33" grpId="0" animBg="1"/>
      <p:bldP spid="37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7941-81E0-29BE-0ACE-30529BD0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LIPP Performs Better for High 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F0F01-AA23-8A14-9A8B-432F3A154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7" t="5795" b="8674"/>
          <a:stretch/>
        </p:blipFill>
        <p:spPr>
          <a:xfrm>
            <a:off x="4307329" y="1789386"/>
            <a:ext cx="3577342" cy="3279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55728-579A-EEB4-33C9-B017449073DD}"/>
              </a:ext>
            </a:extLst>
          </p:cNvPr>
          <p:cNvSpPr txBox="1"/>
          <p:nvPr/>
        </p:nvSpPr>
        <p:spPr>
          <a:xfrm>
            <a:off x="3851948" y="5556196"/>
            <a:ext cx="419897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Fails to ingest fully-sorted data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C2F565-6F60-C814-1F86-B004212A91A4}"/>
              </a:ext>
            </a:extLst>
          </p:cNvPr>
          <p:cNvCxnSpPr>
            <a:cxnSpLocks/>
            <a:stCxn id="6" idx="0"/>
            <a:endCxn id="8" idx="4"/>
          </p:cNvCxnSpPr>
          <p:nvPr/>
        </p:nvCxnSpPr>
        <p:spPr>
          <a:xfrm flipH="1" flipV="1">
            <a:off x="4795100" y="4710535"/>
            <a:ext cx="1156336" cy="845661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12D68B7-1725-2B99-7167-B90B6C12F99C}"/>
              </a:ext>
            </a:extLst>
          </p:cNvPr>
          <p:cNvSpPr>
            <a:spLocks/>
          </p:cNvSpPr>
          <p:nvPr/>
        </p:nvSpPr>
        <p:spPr>
          <a:xfrm>
            <a:off x="4612220" y="4344775"/>
            <a:ext cx="365760" cy="365760"/>
          </a:xfrm>
          <a:prstGeom prst="ellipse">
            <a:avLst/>
          </a:prstGeom>
          <a:noFill/>
          <a:ln w="508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43EFCB-51DB-0DE2-B7DF-0ED91F03AB8B}"/>
              </a:ext>
            </a:extLst>
          </p:cNvPr>
          <p:cNvSpPr>
            <a:spLocks/>
          </p:cNvSpPr>
          <p:nvPr/>
        </p:nvSpPr>
        <p:spPr>
          <a:xfrm>
            <a:off x="4612220" y="2178272"/>
            <a:ext cx="3438703" cy="1215370"/>
          </a:xfrm>
          <a:prstGeom prst="ellipse">
            <a:avLst/>
          </a:prstGeom>
          <a:noFill/>
          <a:ln w="508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094AB-1712-C1C1-E485-B82E102F4051}"/>
              </a:ext>
            </a:extLst>
          </p:cNvPr>
          <p:cNvSpPr txBox="1"/>
          <p:nvPr/>
        </p:nvSpPr>
        <p:spPr>
          <a:xfrm>
            <a:off x="8189562" y="3636891"/>
            <a:ext cx="327898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Higher throughput for high L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52052C-52D2-5E44-8D83-DD21E36FDEA5}"/>
              </a:ext>
            </a:extLst>
          </p:cNvPr>
          <p:cNvCxnSpPr>
            <a:cxnSpLocks/>
            <a:stCxn id="12" idx="0"/>
            <a:endCxn id="11" idx="5"/>
          </p:cNvCxnSpPr>
          <p:nvPr/>
        </p:nvCxnSpPr>
        <p:spPr>
          <a:xfrm flipH="1" flipV="1">
            <a:off x="7547337" y="3215655"/>
            <a:ext cx="2281716" cy="421236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6B6FCB-8C3D-2476-E056-C0129869A1FE}"/>
              </a:ext>
            </a:extLst>
          </p:cNvPr>
          <p:cNvGrpSpPr/>
          <p:nvPr/>
        </p:nvGrpSpPr>
        <p:grpSpPr>
          <a:xfrm>
            <a:off x="352151" y="3426273"/>
            <a:ext cx="3788926" cy="584773"/>
            <a:chOff x="352151" y="3426273"/>
            <a:chExt cx="3788926" cy="58477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262E1D-7446-7C2B-2910-C877B2CF381E}"/>
                </a:ext>
              </a:extLst>
            </p:cNvPr>
            <p:cNvSpPr txBox="1"/>
            <p:nvPr/>
          </p:nvSpPr>
          <p:spPr>
            <a:xfrm>
              <a:off x="779821" y="3426273"/>
              <a:ext cx="3361256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Too many conflicts creates a deep subtree (like a linked list)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978ED5-3EF0-79CD-505A-DDBFD9B69F33}"/>
                </a:ext>
              </a:extLst>
            </p:cNvPr>
            <p:cNvSpPr txBox="1"/>
            <p:nvPr/>
          </p:nvSpPr>
          <p:spPr>
            <a:xfrm>
              <a:off x="352151" y="3529170"/>
              <a:ext cx="400108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❌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2D63FFB-BA9E-B4F7-29EA-54DD0A2F5164}"/>
              </a:ext>
            </a:extLst>
          </p:cNvPr>
          <p:cNvGrpSpPr/>
          <p:nvPr/>
        </p:nvGrpSpPr>
        <p:grpSpPr>
          <a:xfrm>
            <a:off x="344335" y="4338165"/>
            <a:ext cx="3796742" cy="461663"/>
            <a:chOff x="352151" y="3529170"/>
            <a:chExt cx="3796742" cy="4616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B74409-3294-718E-9729-F1AE56639FAD}"/>
                </a:ext>
              </a:extLst>
            </p:cNvPr>
            <p:cNvSpPr txBox="1"/>
            <p:nvPr/>
          </p:nvSpPr>
          <p:spPr>
            <a:xfrm>
              <a:off x="787637" y="3535780"/>
              <a:ext cx="3361256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Fails rebalancing!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C8668A-D2A4-D9C0-1B72-1121D79BA964}"/>
                </a:ext>
              </a:extLst>
            </p:cNvPr>
            <p:cNvSpPr txBox="1"/>
            <p:nvPr/>
          </p:nvSpPr>
          <p:spPr>
            <a:xfrm>
              <a:off x="352151" y="3529170"/>
              <a:ext cx="400108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❌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376862B-DB1C-373F-266F-5B73C4929A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60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2E492-A97F-16B6-5BC9-0A0A4025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Can Be Unpredictable!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9F253-3704-EC4E-A286-0EF544CCA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8" y="1690688"/>
            <a:ext cx="7635189" cy="3833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668D6-A947-D586-6F93-B8428A08CBAD}"/>
              </a:ext>
            </a:extLst>
          </p:cNvPr>
          <p:cNvSpPr txBox="1"/>
          <p:nvPr/>
        </p:nvSpPr>
        <p:spPr>
          <a:xfrm>
            <a:off x="8328167" y="2945958"/>
            <a:ext cx="3517845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ALEX v/s LIPP: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  <a:t>LIPP can be anywhere between 4.4x faster to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  <a:t>1.9x slower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BAF071-AC12-7CE4-5DED-27127BE87D01}"/>
              </a:ext>
            </a:extLst>
          </p:cNvPr>
          <p:cNvSpPr>
            <a:spLocks/>
          </p:cNvSpPr>
          <p:nvPr/>
        </p:nvSpPr>
        <p:spPr>
          <a:xfrm>
            <a:off x="5103974" y="2763078"/>
            <a:ext cx="365760" cy="36576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6BC284-1679-C37C-79C8-4EC2357F5F34}"/>
              </a:ext>
            </a:extLst>
          </p:cNvPr>
          <p:cNvSpPr>
            <a:spLocks/>
          </p:cNvSpPr>
          <p:nvPr/>
        </p:nvSpPr>
        <p:spPr>
          <a:xfrm>
            <a:off x="1364003" y="2763078"/>
            <a:ext cx="365760" cy="36576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23DE0A-1344-069B-9104-09BF50B01090}"/>
              </a:ext>
            </a:extLst>
          </p:cNvPr>
          <p:cNvSpPr>
            <a:spLocks/>
          </p:cNvSpPr>
          <p:nvPr/>
        </p:nvSpPr>
        <p:spPr>
          <a:xfrm>
            <a:off x="5103974" y="4171605"/>
            <a:ext cx="365760" cy="36576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92D146-6ED4-29A8-ED61-3E8A1D0DDBD1}"/>
              </a:ext>
            </a:extLst>
          </p:cNvPr>
          <p:cNvSpPr>
            <a:spLocks/>
          </p:cNvSpPr>
          <p:nvPr/>
        </p:nvSpPr>
        <p:spPr>
          <a:xfrm>
            <a:off x="1364003" y="4171605"/>
            <a:ext cx="365760" cy="36576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37FDA1-C79F-D7B6-D234-3062D0E5989C}"/>
              </a:ext>
            </a:extLst>
          </p:cNvPr>
          <p:cNvSpPr/>
          <p:nvPr/>
        </p:nvSpPr>
        <p:spPr>
          <a:xfrm>
            <a:off x="8841219" y="3924048"/>
            <a:ext cx="2240582" cy="75495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84B59-3067-1A5E-6ECF-9C8EE48FFB6A}"/>
              </a:ext>
            </a:extLst>
          </p:cNvPr>
          <p:cNvSpPr/>
          <p:nvPr/>
        </p:nvSpPr>
        <p:spPr>
          <a:xfrm>
            <a:off x="11082106" y="3607676"/>
            <a:ext cx="525042" cy="75495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47BBF-4A0F-EC3F-A1A5-809D5CB4B1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83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224FA-2384-CA29-25A0-AD95162A8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5" t="6420" b="7371"/>
          <a:stretch/>
        </p:blipFill>
        <p:spPr>
          <a:xfrm>
            <a:off x="1157039" y="1842143"/>
            <a:ext cx="4222626" cy="3171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6C1C3-9CC1-7241-DAAD-2D00ADA65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LSM Benefits from Trivial Moves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F08D43-3028-C0CA-1A57-7B3B3DFAFFCE}"/>
              </a:ext>
            </a:extLst>
          </p:cNvPr>
          <p:cNvSpPr txBox="1"/>
          <p:nvPr/>
        </p:nvSpPr>
        <p:spPr>
          <a:xfrm>
            <a:off x="1062340" y="5169397"/>
            <a:ext cx="54233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Trivial moves maximized for fully-sorted data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49D65B-DD42-2497-386A-3D8A1396DEE0}"/>
              </a:ext>
            </a:extLst>
          </p:cNvPr>
          <p:cNvSpPr/>
          <p:nvPr/>
        </p:nvSpPr>
        <p:spPr>
          <a:xfrm>
            <a:off x="1157039" y="4138410"/>
            <a:ext cx="1011314" cy="712694"/>
          </a:xfrm>
          <a:prstGeom prst="ellips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FB7DC-BF2A-B5AF-B027-1D786A96084F}"/>
              </a:ext>
            </a:extLst>
          </p:cNvPr>
          <p:cNvSpPr txBox="1"/>
          <p:nvPr/>
        </p:nvSpPr>
        <p:spPr>
          <a:xfrm>
            <a:off x="178676" y="5640782"/>
            <a:ext cx="67896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Trivial moves significantly drop with minor </a:t>
            </a:r>
            <a:r>
              <a:rPr lang="en-US" sz="1800" dirty="0" err="1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unorderness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FB5C8-B304-875F-1B61-222EC54EA59D}"/>
              </a:ext>
            </a:extLst>
          </p:cNvPr>
          <p:cNvSpPr txBox="1"/>
          <p:nvPr/>
        </p:nvSpPr>
        <p:spPr>
          <a:xfrm>
            <a:off x="6292837" y="5077064"/>
            <a:ext cx="38568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C9E82-DC65-B743-F2FF-63008BA7E3F8}"/>
              </a:ext>
            </a:extLst>
          </p:cNvPr>
          <p:cNvSpPr txBox="1"/>
          <p:nvPr/>
        </p:nvSpPr>
        <p:spPr>
          <a:xfrm>
            <a:off x="6678518" y="5650504"/>
            <a:ext cx="38568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rPr>
              <a:t>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53961-BE28-2CD3-2310-F2066E617691}"/>
              </a:ext>
            </a:extLst>
          </p:cNvPr>
          <p:cNvSpPr txBox="1"/>
          <p:nvPr/>
        </p:nvSpPr>
        <p:spPr>
          <a:xfrm>
            <a:off x="1662696" y="1433604"/>
            <a:ext cx="327898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# trivial moves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C26639-7CC7-3A2A-379C-3B8492BDECD0}"/>
              </a:ext>
            </a:extLst>
          </p:cNvPr>
          <p:cNvCxnSpPr>
            <a:cxnSpLocks/>
          </p:cNvCxnSpPr>
          <p:nvPr/>
        </p:nvCxnSpPr>
        <p:spPr>
          <a:xfrm>
            <a:off x="2251275" y="4446213"/>
            <a:ext cx="2057966" cy="0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08C3F3F-66AA-81F9-A984-FEA972325C67}"/>
              </a:ext>
            </a:extLst>
          </p:cNvPr>
          <p:cNvCxnSpPr>
            <a:cxnSpLocks/>
          </p:cNvCxnSpPr>
          <p:nvPr/>
        </p:nvCxnSpPr>
        <p:spPr>
          <a:xfrm flipV="1">
            <a:off x="1691033" y="2638096"/>
            <a:ext cx="0" cy="1392958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EE8F63-4ECC-856C-A67C-DCE70E34F7E1}"/>
              </a:ext>
            </a:extLst>
          </p:cNvPr>
          <p:cNvSpPr txBox="1"/>
          <p:nvPr/>
        </p:nvSpPr>
        <p:spPr>
          <a:xfrm>
            <a:off x="3384330" y="6121889"/>
            <a:ext cx="542333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Is this the best we can do?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5FA8D0-40BA-EFC8-491C-44F9C0263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38" y="1433604"/>
            <a:ext cx="4704281" cy="37960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B649F-9C05-6B16-5DDE-767E77C6CD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60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5" grpId="0"/>
      <p:bldP spid="6" grpId="0"/>
      <p:bldP spid="7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224FA-2384-CA29-25A0-AD95162A8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5" t="6420" b="7371"/>
          <a:stretch/>
        </p:blipFill>
        <p:spPr>
          <a:xfrm>
            <a:off x="1157039" y="1842144"/>
            <a:ext cx="2877692" cy="2161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6C1C3-9CC1-7241-DAAD-2D00ADA65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LSM Benefits from Trivial Moves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53961-BE28-2CD3-2310-F2066E617691}"/>
              </a:ext>
            </a:extLst>
          </p:cNvPr>
          <p:cNvSpPr txBox="1"/>
          <p:nvPr/>
        </p:nvSpPr>
        <p:spPr>
          <a:xfrm>
            <a:off x="956394" y="1435071"/>
            <a:ext cx="327898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# trivial moves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26C45-A408-54EB-F0C2-813001692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01" y="1435071"/>
            <a:ext cx="6094439" cy="4917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B6E9C2-C7BB-B00A-8BE3-B1BF7DC4B616}"/>
              </a:ext>
            </a:extLst>
          </p:cNvPr>
          <p:cNvSpPr txBox="1"/>
          <p:nvPr/>
        </p:nvSpPr>
        <p:spPr>
          <a:xfrm>
            <a:off x="519360" y="4131429"/>
            <a:ext cx="475769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Can a more fine-grained compaction granularity work?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B243B-2B4E-D000-20F9-EC73DA343B8C}"/>
              </a:ext>
            </a:extLst>
          </p:cNvPr>
          <p:cNvSpPr txBox="1"/>
          <p:nvPr/>
        </p:nvSpPr>
        <p:spPr>
          <a:xfrm>
            <a:off x="519360" y="4905598"/>
            <a:ext cx="475769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Can we further improve trivial moves for fully-sorted data?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ucida Grande" panose="020B0600040502020204" pitchFamily="34" charset="0"/>
              <a:cs typeface="Lucida Grande" panose="020B0600040502020204" pitchFamily="34" charset="0"/>
              <a:sym typeface="Lucida Gran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D7EA0-1990-D230-4D45-DEC1F2ED37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27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9309-570C-E840-A5C2-5FF00695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F32040-D819-CF45-8CD9-7634DAB74942}"/>
              </a:ext>
            </a:extLst>
          </p:cNvPr>
          <p:cNvSpPr/>
          <p:nvPr/>
        </p:nvSpPr>
        <p:spPr>
          <a:xfrm>
            <a:off x="-1" y="1974468"/>
            <a:ext cx="9837684" cy="8469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Indexes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should</a:t>
            </a: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 perform less effort for pre-structured data</a:t>
            </a:r>
            <a:endParaRPr kumimoji="0" lang="en-US" sz="22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3FA5B5-A12D-CBE4-DE35-52C7229F62AC}"/>
              </a:ext>
            </a:extLst>
          </p:cNvPr>
          <p:cNvSpPr/>
          <p:nvPr/>
        </p:nvSpPr>
        <p:spPr>
          <a:xfrm>
            <a:off x="-1" y="2999938"/>
            <a:ext cx="9837683" cy="8503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Analyzing performance by varying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sortedness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 should be standardized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263003-4E5A-001B-A7C5-D08E210D88B3}"/>
              </a:ext>
            </a:extLst>
          </p:cNvPr>
          <p:cNvSpPr/>
          <p:nvPr/>
        </p:nvSpPr>
        <p:spPr>
          <a:xfrm>
            <a:off x="0" y="5057764"/>
            <a:ext cx="9837682" cy="8503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LSM benefit from trivial moves </a:t>
            </a:r>
            <a:r>
              <a:rPr lang="en-US" sz="2200" b="1" u="sng" kern="1200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BUT</a:t>
            </a:r>
            <a:r>
              <a:rPr lang="en-US" sz="2200" kern="1200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200" kern="1200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  <a:sym typeface="Wingdings" pitchFamily="2" charset="2"/>
              </a:rPr>
              <a:t> potential room for improvement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C4C8D-D173-A085-75EC-C4C20026B6B6}"/>
              </a:ext>
            </a:extLst>
          </p:cNvPr>
          <p:cNvSpPr/>
          <p:nvPr/>
        </p:nvSpPr>
        <p:spPr>
          <a:xfrm>
            <a:off x="-2" y="4028851"/>
            <a:ext cx="9837683" cy="8503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Learned Indexes are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unpredictable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 when varying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cs typeface="Lucida Grande" panose="020B0600040502020204" pitchFamily="34" charset="0"/>
              </a:rPr>
              <a:t>sortedness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C6D7FE0-506F-B672-B9C9-6D91CE81B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2001" y="2628584"/>
            <a:ext cx="1800236" cy="1800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F6C4A0-F57D-F575-83A9-57EB388928C5}"/>
              </a:ext>
            </a:extLst>
          </p:cNvPr>
          <p:cNvSpPr txBox="1"/>
          <p:nvPr/>
        </p:nvSpPr>
        <p:spPr>
          <a:xfrm>
            <a:off x="9719178" y="1503700"/>
            <a:ext cx="2345882" cy="3539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700" dirty="0">
                <a:solidFill>
                  <a:srgbClr val="FF0000"/>
                </a:solidFill>
              </a:rPr>
              <a:t>Scan for link to paper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32D8D9-E277-457F-5B7E-575DE65E4F94}"/>
              </a:ext>
            </a:extLst>
          </p:cNvPr>
          <p:cNvCxnSpPr>
            <a:cxnSpLocks/>
            <a:stCxn id="10" idx="2"/>
            <a:endCxn id="7" idx="0"/>
          </p:cNvCxnSpPr>
          <p:nvPr/>
        </p:nvCxnSpPr>
        <p:spPr>
          <a:xfrm>
            <a:off x="10892119" y="1857641"/>
            <a:ext cx="0" cy="77094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CB296-83F4-A8B9-E5BA-2833046E30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151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A4FD-A299-CD5D-FFAB-48563EAA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Team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D3BAA0-7657-D6E9-CEBE-ED8AB2B791C8}"/>
              </a:ext>
            </a:extLst>
          </p:cNvPr>
          <p:cNvGrpSpPr/>
          <p:nvPr/>
        </p:nvGrpSpPr>
        <p:grpSpPr>
          <a:xfrm>
            <a:off x="1019639" y="1630222"/>
            <a:ext cx="1560682" cy="1998495"/>
            <a:chOff x="3337486" y="1693079"/>
            <a:chExt cx="1560682" cy="1998495"/>
          </a:xfrm>
        </p:grpSpPr>
        <p:pic>
          <p:nvPicPr>
            <p:cNvPr id="4" name="Picture 3" descr="A person wearing glasses and a black jacket&#10;&#10;Description automatically generated">
              <a:extLst>
                <a:ext uri="{FF2B5EF4-FFF2-40B4-BE49-F238E27FC236}">
                  <a16:creationId xmlns:a16="http://schemas.microsoft.com/office/drawing/2014/main" id="{4C506B84-8A50-35C5-234D-019F1B26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153" y="1693079"/>
              <a:ext cx="1473348" cy="1473348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8D03A1-C23B-F3C7-3052-F98DF2F7E55F}"/>
                </a:ext>
              </a:extLst>
            </p:cNvPr>
            <p:cNvSpPr txBox="1"/>
            <p:nvPr/>
          </p:nvSpPr>
          <p:spPr>
            <a:xfrm>
              <a:off x="3337486" y="3353022"/>
              <a:ext cx="1560682" cy="338552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Aneesh Raman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0F1143-6BCD-734F-02EC-837DFCE40125}"/>
              </a:ext>
            </a:extLst>
          </p:cNvPr>
          <p:cNvGrpSpPr/>
          <p:nvPr/>
        </p:nvGrpSpPr>
        <p:grpSpPr>
          <a:xfrm>
            <a:off x="5745007" y="1653985"/>
            <a:ext cx="2790963" cy="1950969"/>
            <a:chOff x="5061507" y="1777201"/>
            <a:chExt cx="2790963" cy="1950969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411A9A04-9FCF-F759-9BE2-2C46296E6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160" y="1777201"/>
              <a:ext cx="1499504" cy="149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D6E690-28AE-BAF7-F650-A21ECF4994D6}"/>
                </a:ext>
              </a:extLst>
            </p:cNvPr>
            <p:cNvSpPr txBox="1"/>
            <p:nvPr/>
          </p:nvSpPr>
          <p:spPr>
            <a:xfrm>
              <a:off x="5061507" y="3389618"/>
              <a:ext cx="2790963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Konstantinos </a:t>
              </a:r>
              <a:r>
                <a:rPr kumimoji="0" lang="en-US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Karatsenidis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C04B4D-1745-5338-0163-D246CDC01908}"/>
              </a:ext>
            </a:extLst>
          </p:cNvPr>
          <p:cNvGrpSpPr/>
          <p:nvPr/>
        </p:nvGrpSpPr>
        <p:grpSpPr>
          <a:xfrm>
            <a:off x="3644848" y="1627830"/>
            <a:ext cx="1473349" cy="2003278"/>
            <a:chOff x="8059478" y="1690687"/>
            <a:chExt cx="1473349" cy="2003278"/>
          </a:xfrm>
        </p:grpSpPr>
        <p:pic>
          <p:nvPicPr>
            <p:cNvPr id="1032" name="Picture 8" descr="Andy HuynhPhD Researcher Office  ndhuynh@bu.edu website">
              <a:extLst>
                <a:ext uri="{FF2B5EF4-FFF2-40B4-BE49-F238E27FC236}">
                  <a16:creationId xmlns:a16="http://schemas.microsoft.com/office/drawing/2014/main" id="{5D648F8A-2C2F-4CF2-8D5E-50C6EC48D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478" y="1690687"/>
              <a:ext cx="1473349" cy="1473349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88B3E2-28C9-6420-3870-3FEABD90F73F}"/>
                </a:ext>
              </a:extLst>
            </p:cNvPr>
            <p:cNvSpPr txBox="1"/>
            <p:nvPr/>
          </p:nvSpPr>
          <p:spPr>
            <a:xfrm>
              <a:off x="8145654" y="3355413"/>
              <a:ext cx="1300995" cy="338552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Andy Huynh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E60DD5-56AB-4AA7-9332-C6C6933824EC}"/>
              </a:ext>
            </a:extLst>
          </p:cNvPr>
          <p:cNvGrpSpPr/>
          <p:nvPr/>
        </p:nvGrpSpPr>
        <p:grpSpPr>
          <a:xfrm>
            <a:off x="6168589" y="3930949"/>
            <a:ext cx="1943800" cy="1881453"/>
            <a:chOff x="5479061" y="4033284"/>
            <a:chExt cx="1943800" cy="1881453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48D9753D-E2ED-0044-0A54-7A9368403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287" y="4033284"/>
              <a:ext cx="1473349" cy="1473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ECF267-0540-AAC7-3E0C-CA70824E9F64}"/>
                </a:ext>
              </a:extLst>
            </p:cNvPr>
            <p:cNvSpPr txBox="1"/>
            <p:nvPr/>
          </p:nvSpPr>
          <p:spPr>
            <a:xfrm>
              <a:off x="5479061" y="5576185"/>
              <a:ext cx="194380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Subhadeep</a:t>
              </a: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  </a:t>
              </a:r>
              <a:r>
                <a:rPr lang="en-US" sz="1600" dirty="0"/>
                <a:t>Sarkar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860F43-CC99-7133-45D7-1D4D09102C19}"/>
              </a:ext>
            </a:extLst>
          </p:cNvPr>
          <p:cNvGrpSpPr/>
          <p:nvPr/>
        </p:nvGrpSpPr>
        <p:grpSpPr>
          <a:xfrm>
            <a:off x="1063305" y="3932788"/>
            <a:ext cx="1473350" cy="1877775"/>
            <a:chOff x="5720315" y="3982142"/>
            <a:chExt cx="1473350" cy="1877775"/>
          </a:xfrm>
        </p:grpSpPr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9E592130-B13C-F12A-C32D-41ABC02E2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315" y="3982142"/>
              <a:ext cx="1473350" cy="147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E1C174-DD6B-5F0B-5655-36BDEF8FF72D}"/>
                </a:ext>
              </a:extLst>
            </p:cNvPr>
            <p:cNvSpPr txBox="1"/>
            <p:nvPr/>
          </p:nvSpPr>
          <p:spPr>
            <a:xfrm>
              <a:off x="5865805" y="5521365"/>
              <a:ext cx="1182373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Shaolin </a:t>
              </a:r>
              <a:r>
                <a:rPr kumimoji="0" lang="en-US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Xie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3C02E6-5D3E-0016-5C56-A5BA867342E4}"/>
              </a:ext>
            </a:extLst>
          </p:cNvPr>
          <p:cNvGrpSpPr/>
          <p:nvPr/>
        </p:nvGrpSpPr>
        <p:grpSpPr>
          <a:xfrm>
            <a:off x="3553091" y="3932788"/>
            <a:ext cx="1656863" cy="1877775"/>
            <a:chOff x="9314062" y="3705695"/>
            <a:chExt cx="1656863" cy="1877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C99A64-8E69-61AA-38FE-BD092596AB4B}"/>
                </a:ext>
              </a:extLst>
            </p:cNvPr>
            <p:cNvSpPr txBox="1"/>
            <p:nvPr/>
          </p:nvSpPr>
          <p:spPr>
            <a:xfrm>
              <a:off x="9314062" y="5244918"/>
              <a:ext cx="1656863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Matthaios</a:t>
              </a: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 </a:t>
              </a:r>
              <a:r>
                <a:rPr kumimoji="0" lang="en-US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Olma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05ABE01-7DC0-5196-C146-3419CA6B8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05821" y="3705695"/>
              <a:ext cx="1473349" cy="147334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D25F6F-8CEB-965A-AD6E-2188D2559E2B}"/>
              </a:ext>
            </a:extLst>
          </p:cNvPr>
          <p:cNvGrpSpPr/>
          <p:nvPr/>
        </p:nvGrpSpPr>
        <p:grpSpPr>
          <a:xfrm>
            <a:off x="9016195" y="3870193"/>
            <a:ext cx="2189060" cy="2002964"/>
            <a:chOff x="9046771" y="1560016"/>
            <a:chExt cx="2189060" cy="2002964"/>
          </a:xfrm>
        </p:grpSpPr>
        <p:pic>
          <p:nvPicPr>
            <p:cNvPr id="1026" name="Picture 2" descr="Manos AthanassoulisAssistant Professor DiSC Lab Director Office MCS106 mathan@bu.edu website">
              <a:extLst>
                <a:ext uri="{FF2B5EF4-FFF2-40B4-BE49-F238E27FC236}">
                  <a16:creationId xmlns:a16="http://schemas.microsoft.com/office/drawing/2014/main" id="{D128C8D5-9B2A-933D-026E-28F97E21E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5821" y="1560016"/>
              <a:ext cx="1470961" cy="1473348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D608CB-5DB7-297A-70C9-0D7BADA3018C}"/>
                </a:ext>
              </a:extLst>
            </p:cNvPr>
            <p:cNvSpPr txBox="1"/>
            <p:nvPr/>
          </p:nvSpPr>
          <p:spPr>
            <a:xfrm>
              <a:off x="9046771" y="3224428"/>
              <a:ext cx="2189060" cy="338552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Manos </a:t>
              </a:r>
              <a:r>
                <a:rPr kumimoji="0" lang="en-US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Athanassoulis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Lucida Grande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5639E7-2D2B-BF57-3AAF-A980139643FE}"/>
              </a:ext>
            </a:extLst>
          </p:cNvPr>
          <p:cNvGrpSpPr/>
          <p:nvPr/>
        </p:nvGrpSpPr>
        <p:grpSpPr>
          <a:xfrm>
            <a:off x="9374050" y="1653985"/>
            <a:ext cx="1473349" cy="1950969"/>
            <a:chOff x="836613" y="3982143"/>
            <a:chExt cx="1473349" cy="1950969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713029EF-0095-F921-AFEC-8F6DCE3C5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13" y="3982143"/>
              <a:ext cx="1473349" cy="1473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67BF5F-1D2B-1F76-3B75-E926BDB74359}"/>
                </a:ext>
              </a:extLst>
            </p:cNvPr>
            <p:cNvSpPr txBox="1"/>
            <p:nvPr/>
          </p:nvSpPr>
          <p:spPr>
            <a:xfrm>
              <a:off x="1156827" y="5594560"/>
              <a:ext cx="83291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Jinqi</a:t>
              </a: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ucida Grande"/>
                  <a:ea typeface="Lucida Grande"/>
                  <a:cs typeface="Lucida Grande"/>
                  <a:sym typeface="Lucida Grande"/>
                </a:rPr>
                <a:t> Lu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CB8227-9C25-B595-1F85-E07E367470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2097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C1C3-3B35-3300-4875-F8FEB6F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Eagerly Do We Compact?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66C75-424F-A60D-01E2-620FC3FD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539"/>
            <a:ext cx="734312" cy="15746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B40FC-5F2F-93D9-053F-EFA2BC3EEE11}"/>
              </a:ext>
            </a:extLst>
          </p:cNvPr>
          <p:cNvCxnSpPr>
            <a:cxnSpLocks/>
          </p:cNvCxnSpPr>
          <p:nvPr/>
        </p:nvCxnSpPr>
        <p:spPr>
          <a:xfrm>
            <a:off x="838200" y="2823486"/>
            <a:ext cx="10039350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5D9018-FC1D-F118-FDD1-8783997A61C0}"/>
              </a:ext>
            </a:extLst>
          </p:cNvPr>
          <p:cNvSpPr>
            <a:spLocks noChangeAspect="1"/>
          </p:cNvSpPr>
          <p:nvPr/>
        </p:nvSpPr>
        <p:spPr>
          <a:xfrm>
            <a:off x="3679723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360228-65E6-B75C-6673-823C5AAD10BE}"/>
              </a:ext>
            </a:extLst>
          </p:cNvPr>
          <p:cNvSpPr>
            <a:spLocks noChangeAspect="1"/>
          </p:cNvSpPr>
          <p:nvPr/>
        </p:nvSpPr>
        <p:spPr>
          <a:xfrm>
            <a:off x="34511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F616F-8575-6CA0-53CA-DF5D29C52B6D}"/>
              </a:ext>
            </a:extLst>
          </p:cNvPr>
          <p:cNvSpPr txBox="1"/>
          <p:nvPr/>
        </p:nvSpPr>
        <p:spPr>
          <a:xfrm>
            <a:off x="2706931" y="1475158"/>
            <a:ext cx="3389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leveling (eager merging)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CA1E5-699B-63EE-626F-E259733C2C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6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500">
        <p159:morph option="byObject"/>
      </p:transition>
    </mc:Choice>
    <mc:Fallback xmlns="">
      <p:transition advClick="0" advTm="5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C1C3-3B35-3300-4875-F8FEB6F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Eagerly Do We Compact?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66C75-424F-A60D-01E2-620FC3FD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539"/>
            <a:ext cx="734312" cy="15746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B40FC-5F2F-93D9-053F-EFA2BC3EEE11}"/>
              </a:ext>
            </a:extLst>
          </p:cNvPr>
          <p:cNvCxnSpPr>
            <a:cxnSpLocks/>
          </p:cNvCxnSpPr>
          <p:nvPr/>
        </p:nvCxnSpPr>
        <p:spPr>
          <a:xfrm>
            <a:off x="838200" y="2823486"/>
            <a:ext cx="10039350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5D9018-FC1D-F118-FDD1-8783997A61C0}"/>
              </a:ext>
            </a:extLst>
          </p:cNvPr>
          <p:cNvSpPr>
            <a:spLocks noChangeAspect="1"/>
          </p:cNvSpPr>
          <p:nvPr/>
        </p:nvSpPr>
        <p:spPr>
          <a:xfrm>
            <a:off x="3679723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360228-65E6-B75C-6673-823C5AAD10BE}"/>
              </a:ext>
            </a:extLst>
          </p:cNvPr>
          <p:cNvSpPr>
            <a:spLocks noChangeAspect="1"/>
          </p:cNvSpPr>
          <p:nvPr/>
        </p:nvSpPr>
        <p:spPr>
          <a:xfrm>
            <a:off x="34511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F616F-8575-6CA0-53CA-DF5D29C52B6D}"/>
              </a:ext>
            </a:extLst>
          </p:cNvPr>
          <p:cNvSpPr txBox="1"/>
          <p:nvPr/>
        </p:nvSpPr>
        <p:spPr>
          <a:xfrm>
            <a:off x="2706931" y="1475158"/>
            <a:ext cx="3389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leveling (eager merging)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55876CE-77B1-7F17-EFD0-953803949D86}"/>
              </a:ext>
            </a:extLst>
          </p:cNvPr>
          <p:cNvSpPr>
            <a:spLocks noChangeAspect="1"/>
          </p:cNvSpPr>
          <p:nvPr/>
        </p:nvSpPr>
        <p:spPr>
          <a:xfrm>
            <a:off x="3688198" y="2086083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02860-8C93-197C-0408-6C1E7F7D87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84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500">
        <p159:morph option="byObject"/>
      </p:transition>
    </mc:Choice>
    <mc:Fallback xmlns="">
      <p:transition advClick="0" advTm="5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1248375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Irrespective of </a:t>
            </a:r>
            <a:r>
              <a:rPr lang="en-US" sz="3200" dirty="0" err="1"/>
              <a:t>Sortedness</a:t>
            </a:r>
            <a:r>
              <a:rPr lang="en-US" sz="3200" dirty="0"/>
              <a:t>, Same Ingestion Performance</a:t>
            </a:r>
            <a:endParaRPr sz="3200" dirty="0"/>
          </a:p>
        </p:txBody>
      </p:sp>
      <p:sp>
        <p:nvSpPr>
          <p:cNvPr id="354" name="TextBox 85"/>
          <p:cNvSpPr txBox="1"/>
          <p:nvPr/>
        </p:nvSpPr>
        <p:spPr>
          <a:xfrm>
            <a:off x="3638649" y="2215835"/>
            <a:ext cx="220028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Standard ingestion</a:t>
            </a:r>
          </a:p>
        </p:txBody>
      </p:sp>
      <p:sp>
        <p:nvSpPr>
          <p:cNvPr id="360" name="TextBox 26"/>
          <p:cNvSpPr txBox="1"/>
          <p:nvPr/>
        </p:nvSpPr>
        <p:spPr>
          <a:xfrm>
            <a:off x="8444064" y="5150913"/>
            <a:ext cx="8136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Sorted</a:t>
            </a:r>
          </a:p>
        </p:txBody>
      </p:sp>
      <p:sp>
        <p:nvSpPr>
          <p:cNvPr id="361" name="Straight Connector 4"/>
          <p:cNvSpPr/>
          <p:nvPr/>
        </p:nvSpPr>
        <p:spPr>
          <a:xfrm>
            <a:off x="3331083" y="5152609"/>
            <a:ext cx="5757063" cy="1"/>
          </a:xfrm>
          <a:prstGeom prst="line">
            <a:avLst/>
          </a:prstGeom>
          <a:ln w="317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2" name="Straight Connector 5"/>
          <p:cNvSpPr/>
          <p:nvPr/>
        </p:nvSpPr>
        <p:spPr>
          <a:xfrm flipH="1">
            <a:off x="3331082" y="2359420"/>
            <a:ext cx="1" cy="2793190"/>
          </a:xfrm>
          <a:prstGeom prst="line">
            <a:avLst/>
          </a:prstGeom>
          <a:ln w="317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3" name="TextBox 23"/>
          <p:cNvSpPr txBox="1"/>
          <p:nvPr/>
        </p:nvSpPr>
        <p:spPr>
          <a:xfrm>
            <a:off x="2700623" y="5159207"/>
            <a:ext cx="126092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Scrambled</a:t>
            </a:r>
          </a:p>
        </p:txBody>
      </p:sp>
      <p:sp>
        <p:nvSpPr>
          <p:cNvPr id="364" name="TextBox 28"/>
          <p:cNvSpPr txBox="1"/>
          <p:nvPr/>
        </p:nvSpPr>
        <p:spPr>
          <a:xfrm>
            <a:off x="4583820" y="5272974"/>
            <a:ext cx="30963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Increasing data </a:t>
            </a:r>
            <a:r>
              <a:rPr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sortedness</a:t>
            </a:r>
            <a:endParaRPr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5" name="TextBox 29"/>
          <p:cNvSpPr txBox="1"/>
          <p:nvPr/>
        </p:nvSpPr>
        <p:spPr>
          <a:xfrm rot="16200000">
            <a:off x="2310470" y="3571350"/>
            <a:ext cx="166487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Ingestion 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cost</a:t>
            </a:r>
            <a:endParaRPr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6" name="Straight Connector 31"/>
          <p:cNvSpPr/>
          <p:nvPr/>
        </p:nvSpPr>
        <p:spPr>
          <a:xfrm>
            <a:off x="3331083" y="2628864"/>
            <a:ext cx="5721013" cy="48937"/>
          </a:xfrm>
          <a:prstGeom prst="line">
            <a:avLst/>
          </a:prstGeom>
          <a:ln w="19050">
            <a:solidFill>
              <a:schemeClr val="accent3"/>
            </a:solidFill>
            <a:miter/>
            <a:tailEnd type="diamond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85" name="9"/>
          <p:cNvSpPr txBox="1">
            <a:spLocks noGrp="1"/>
          </p:cNvSpPr>
          <p:nvPr>
            <p:ph type="sldNum" sz="quarter" idx="2"/>
          </p:nvPr>
        </p:nvSpPr>
        <p:spPr>
          <a:xfrm>
            <a:off x="11150985" y="6369260"/>
            <a:ext cx="190115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Lucida Grande" panose="020B0600040502020204" pitchFamily="34" charset="0"/>
                <a:cs typeface="Lucida Grande" panose="020B0600040502020204" pitchFamily="34" charset="0"/>
              </a:rPr>
              <a:t>6</a:t>
            </a:fld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C1C3-3B35-3300-4875-F8FEB6F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Eagerly Do We Compact?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66C75-424F-A60D-01E2-620FC3FD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539"/>
            <a:ext cx="734312" cy="15746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B40FC-5F2F-93D9-053F-EFA2BC3EEE11}"/>
              </a:ext>
            </a:extLst>
          </p:cNvPr>
          <p:cNvCxnSpPr>
            <a:cxnSpLocks/>
          </p:cNvCxnSpPr>
          <p:nvPr/>
        </p:nvCxnSpPr>
        <p:spPr>
          <a:xfrm>
            <a:off x="838200" y="2823486"/>
            <a:ext cx="10039350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5D9018-FC1D-F118-FDD1-8783997A61C0}"/>
              </a:ext>
            </a:extLst>
          </p:cNvPr>
          <p:cNvSpPr>
            <a:spLocks noChangeAspect="1"/>
          </p:cNvSpPr>
          <p:nvPr/>
        </p:nvSpPr>
        <p:spPr>
          <a:xfrm>
            <a:off x="3679723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360228-65E6-B75C-6673-823C5AAD10BE}"/>
              </a:ext>
            </a:extLst>
          </p:cNvPr>
          <p:cNvSpPr>
            <a:spLocks noChangeAspect="1"/>
          </p:cNvSpPr>
          <p:nvPr/>
        </p:nvSpPr>
        <p:spPr>
          <a:xfrm>
            <a:off x="34511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F616F-8575-6CA0-53CA-DF5D29C52B6D}"/>
              </a:ext>
            </a:extLst>
          </p:cNvPr>
          <p:cNvSpPr txBox="1"/>
          <p:nvPr/>
        </p:nvSpPr>
        <p:spPr>
          <a:xfrm>
            <a:off x="2706931" y="1475158"/>
            <a:ext cx="3389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leveling (eager merging)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55876CE-77B1-7F17-EFD0-953803949D86}"/>
              </a:ext>
            </a:extLst>
          </p:cNvPr>
          <p:cNvSpPr>
            <a:spLocks noChangeAspect="1"/>
          </p:cNvSpPr>
          <p:nvPr/>
        </p:nvSpPr>
        <p:spPr>
          <a:xfrm>
            <a:off x="39083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757841-0406-5876-BE26-8303CF3D51DF}"/>
              </a:ext>
            </a:extLst>
          </p:cNvPr>
          <p:cNvSpPr>
            <a:spLocks/>
          </p:cNvSpPr>
          <p:nvPr/>
        </p:nvSpPr>
        <p:spPr>
          <a:xfrm>
            <a:off x="3451123" y="3002516"/>
            <a:ext cx="9144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A342DB-27AC-3DED-D76C-0CB73C2173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75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1000">
        <p159:morph option="byObject"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C1C3-3B35-3300-4875-F8FEB6F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Eagerly Do We Compact?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66C75-424F-A60D-01E2-620FC3FD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539"/>
            <a:ext cx="734312" cy="15746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B40FC-5F2F-93D9-053F-EFA2BC3EEE11}"/>
              </a:ext>
            </a:extLst>
          </p:cNvPr>
          <p:cNvCxnSpPr>
            <a:cxnSpLocks/>
          </p:cNvCxnSpPr>
          <p:nvPr/>
        </p:nvCxnSpPr>
        <p:spPr>
          <a:xfrm>
            <a:off x="838200" y="2823486"/>
            <a:ext cx="10039350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5D9018-FC1D-F118-FDD1-8783997A61C0}"/>
              </a:ext>
            </a:extLst>
          </p:cNvPr>
          <p:cNvSpPr>
            <a:spLocks noChangeAspect="1"/>
          </p:cNvSpPr>
          <p:nvPr/>
        </p:nvSpPr>
        <p:spPr>
          <a:xfrm>
            <a:off x="3679723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360228-65E6-B75C-6673-823C5AAD10BE}"/>
              </a:ext>
            </a:extLst>
          </p:cNvPr>
          <p:cNvSpPr>
            <a:spLocks noChangeAspect="1"/>
          </p:cNvSpPr>
          <p:nvPr/>
        </p:nvSpPr>
        <p:spPr>
          <a:xfrm>
            <a:off x="34511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F616F-8575-6CA0-53CA-DF5D29C52B6D}"/>
              </a:ext>
            </a:extLst>
          </p:cNvPr>
          <p:cNvSpPr txBox="1"/>
          <p:nvPr/>
        </p:nvSpPr>
        <p:spPr>
          <a:xfrm>
            <a:off x="2706931" y="1475158"/>
            <a:ext cx="3389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leveling (eager merging)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55876CE-77B1-7F17-EFD0-953803949D86}"/>
              </a:ext>
            </a:extLst>
          </p:cNvPr>
          <p:cNvSpPr>
            <a:spLocks noChangeAspect="1"/>
          </p:cNvSpPr>
          <p:nvPr/>
        </p:nvSpPr>
        <p:spPr>
          <a:xfrm>
            <a:off x="39083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757841-0406-5876-BE26-8303CF3D51DF}"/>
              </a:ext>
            </a:extLst>
          </p:cNvPr>
          <p:cNvSpPr>
            <a:spLocks/>
          </p:cNvSpPr>
          <p:nvPr/>
        </p:nvSpPr>
        <p:spPr>
          <a:xfrm>
            <a:off x="3451123" y="3002516"/>
            <a:ext cx="9144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3AC837F-4C2C-14AF-FD3E-AC4C02BE67C7}"/>
              </a:ext>
            </a:extLst>
          </p:cNvPr>
          <p:cNvSpPr>
            <a:spLocks/>
          </p:cNvSpPr>
          <p:nvPr/>
        </p:nvSpPr>
        <p:spPr>
          <a:xfrm>
            <a:off x="2993923" y="3638745"/>
            <a:ext cx="18288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1D3504-7FD5-F94B-C4D1-643DAB7AACA4}"/>
              </a:ext>
            </a:extLst>
          </p:cNvPr>
          <p:cNvSpPr>
            <a:spLocks/>
          </p:cNvSpPr>
          <p:nvPr/>
        </p:nvSpPr>
        <p:spPr>
          <a:xfrm>
            <a:off x="2079523" y="4274974"/>
            <a:ext cx="36576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58E699-6318-41C9-DAAF-CCD3BAF910C1}"/>
              </a:ext>
            </a:extLst>
          </p:cNvPr>
          <p:cNvGrpSpPr/>
          <p:nvPr/>
        </p:nvGrpSpPr>
        <p:grpSpPr>
          <a:xfrm>
            <a:off x="2206956" y="4921236"/>
            <a:ext cx="2969062" cy="371872"/>
            <a:chOff x="2206956" y="4921236"/>
            <a:chExt cx="2969062" cy="3718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175CAB-19EB-211A-8172-12F0AF3AEC11}"/>
                </a:ext>
              </a:extLst>
            </p:cNvPr>
            <p:cNvSpPr txBox="1"/>
            <p:nvPr/>
          </p:nvSpPr>
          <p:spPr>
            <a:xfrm>
              <a:off x="2642953" y="4921236"/>
              <a:ext cx="2533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read performance</a:t>
              </a:r>
            </a:p>
          </p:txBody>
        </p:sp>
        <p:pic>
          <p:nvPicPr>
            <p:cNvPr id="16" name="Graphic 15" descr="Badge Tick with solid fill">
              <a:extLst>
                <a:ext uri="{FF2B5EF4-FFF2-40B4-BE49-F238E27FC236}">
                  <a16:creationId xmlns:a16="http://schemas.microsoft.com/office/drawing/2014/main" id="{B82E3797-EC9E-1741-48B6-669515048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6" y="4990961"/>
              <a:ext cx="302147" cy="30214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F46578-F8A4-5EC3-1484-98BBC13FA20F}"/>
              </a:ext>
            </a:extLst>
          </p:cNvPr>
          <p:cNvGrpSpPr/>
          <p:nvPr/>
        </p:nvGrpSpPr>
        <p:grpSpPr>
          <a:xfrm>
            <a:off x="2206955" y="5362276"/>
            <a:ext cx="3130165" cy="369332"/>
            <a:chOff x="2206955" y="4943313"/>
            <a:chExt cx="3130165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AD1766-E8DB-E77F-F35A-4C9695925C41}"/>
                </a:ext>
              </a:extLst>
            </p:cNvPr>
            <p:cNvSpPr txBox="1"/>
            <p:nvPr/>
          </p:nvSpPr>
          <p:spPr>
            <a:xfrm>
              <a:off x="2643754" y="4943313"/>
              <a:ext cx="2693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space amplification</a:t>
              </a:r>
            </a:p>
          </p:txBody>
        </p:sp>
        <p:pic>
          <p:nvPicPr>
            <p:cNvPr id="20" name="Graphic 19" descr="Badge Tick with solid fill">
              <a:extLst>
                <a:ext uri="{FF2B5EF4-FFF2-40B4-BE49-F238E27FC236}">
                  <a16:creationId xmlns:a16="http://schemas.microsoft.com/office/drawing/2014/main" id="{1CAC55B4-4CC6-CBE5-0EE8-C522906E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5" y="5010498"/>
              <a:ext cx="302147" cy="30214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6C72E8D-AFFC-6CAA-C767-B9C296E41942}"/>
              </a:ext>
            </a:extLst>
          </p:cNvPr>
          <p:cNvSpPr txBox="1"/>
          <p:nvPr/>
        </p:nvSpPr>
        <p:spPr>
          <a:xfrm>
            <a:off x="2669403" y="5813350"/>
            <a:ext cx="2547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high write amplification</a:t>
            </a:r>
          </a:p>
        </p:txBody>
      </p:sp>
      <p:pic>
        <p:nvPicPr>
          <p:cNvPr id="25" name="Graphic 24" descr="Badge Cross with solid fill">
            <a:extLst>
              <a:ext uri="{FF2B5EF4-FFF2-40B4-BE49-F238E27FC236}">
                <a16:creationId xmlns:a16="http://schemas.microsoft.com/office/drawing/2014/main" id="{F8BDFA13-5A45-7837-E9DD-565E8BD66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6955" y="5851130"/>
            <a:ext cx="302147" cy="302147"/>
          </a:xfrm>
          <a:prstGeom prst="rect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id="{9A6A15D6-F4FE-67D5-CC13-8CC39094A4C7}"/>
              </a:ext>
            </a:extLst>
          </p:cNvPr>
          <p:cNvSpPr/>
          <p:nvPr/>
        </p:nvSpPr>
        <p:spPr>
          <a:xfrm>
            <a:off x="1766085" y="3104698"/>
            <a:ext cx="241300" cy="1646074"/>
          </a:xfrm>
          <a:custGeom>
            <a:avLst/>
            <a:gdLst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18899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27175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  <a:gd name="connsiteX9" fmla="*/ 241300 w 241300"/>
              <a:gd name="connsiteY9" fmla="*/ 581613 h 1646074"/>
              <a:gd name="connsiteX10" fmla="*/ 241300 w 241300"/>
              <a:gd name="connsiteY10" fmla="*/ 1146765 h 1646074"/>
              <a:gd name="connsiteX11" fmla="*/ 241300 w 241300"/>
              <a:gd name="connsiteY11" fmla="*/ 1646074 h 1646074"/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34556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19347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00" h="1646074" stroke="0" extrusionOk="0">
                <a:moveTo>
                  <a:pt x="241300" y="1646074"/>
                </a:moveTo>
                <a:cubicBezTo>
                  <a:pt x="173292" y="1645226"/>
                  <a:pt x="119633" y="1637453"/>
                  <a:pt x="120650" y="1625966"/>
                </a:cubicBezTo>
                <a:cubicBezTo>
                  <a:pt x="114605" y="1532330"/>
                  <a:pt x="106766" y="1351079"/>
                  <a:pt x="120650" y="1218899"/>
                </a:cubicBezTo>
                <a:cubicBezTo>
                  <a:pt x="134534" y="1086719"/>
                  <a:pt x="137883" y="962956"/>
                  <a:pt x="120650" y="843145"/>
                </a:cubicBezTo>
                <a:cubicBezTo>
                  <a:pt x="109843" y="826127"/>
                  <a:pt x="73599" y="826366"/>
                  <a:pt x="0" y="823037"/>
                </a:cubicBezTo>
                <a:cubicBezTo>
                  <a:pt x="68720" y="823285"/>
                  <a:pt x="121641" y="811995"/>
                  <a:pt x="120650" y="802929"/>
                </a:cubicBezTo>
                <a:cubicBezTo>
                  <a:pt x="137827" y="713483"/>
                  <a:pt x="127434" y="583195"/>
                  <a:pt x="120650" y="427175"/>
                </a:cubicBezTo>
                <a:cubicBezTo>
                  <a:pt x="113866" y="271155"/>
                  <a:pt x="127418" y="199097"/>
                  <a:pt x="120650" y="20108"/>
                </a:cubicBezTo>
                <a:cubicBezTo>
                  <a:pt x="128800" y="13566"/>
                  <a:pt x="183631" y="2155"/>
                  <a:pt x="241300" y="0"/>
                </a:cubicBezTo>
                <a:cubicBezTo>
                  <a:pt x="228152" y="240883"/>
                  <a:pt x="220421" y="319225"/>
                  <a:pt x="241300" y="581613"/>
                </a:cubicBezTo>
                <a:cubicBezTo>
                  <a:pt x="262179" y="844001"/>
                  <a:pt x="224044" y="889259"/>
                  <a:pt x="241300" y="1146765"/>
                </a:cubicBezTo>
                <a:cubicBezTo>
                  <a:pt x="258556" y="1404271"/>
                  <a:pt x="230950" y="1481335"/>
                  <a:pt x="241300" y="1646074"/>
                </a:cubicBezTo>
                <a:close/>
              </a:path>
              <a:path w="241300" h="1646074" fill="none" extrusionOk="0">
                <a:moveTo>
                  <a:pt x="241300" y="1646074"/>
                </a:moveTo>
                <a:cubicBezTo>
                  <a:pt x="174596" y="1644162"/>
                  <a:pt x="122238" y="1637402"/>
                  <a:pt x="120650" y="1625966"/>
                </a:cubicBezTo>
                <a:cubicBezTo>
                  <a:pt x="107887" y="1506508"/>
                  <a:pt x="130822" y="1423708"/>
                  <a:pt x="120650" y="1234556"/>
                </a:cubicBezTo>
                <a:cubicBezTo>
                  <a:pt x="110479" y="1045404"/>
                  <a:pt x="131594" y="982690"/>
                  <a:pt x="120650" y="843145"/>
                </a:cubicBezTo>
                <a:cubicBezTo>
                  <a:pt x="128484" y="834782"/>
                  <a:pt x="69124" y="831426"/>
                  <a:pt x="0" y="823037"/>
                </a:cubicBezTo>
                <a:cubicBezTo>
                  <a:pt x="67974" y="822643"/>
                  <a:pt x="121917" y="813756"/>
                  <a:pt x="120650" y="802929"/>
                </a:cubicBezTo>
                <a:cubicBezTo>
                  <a:pt x="102681" y="653171"/>
                  <a:pt x="104770" y="566392"/>
                  <a:pt x="120650" y="419347"/>
                </a:cubicBezTo>
                <a:cubicBezTo>
                  <a:pt x="136530" y="272302"/>
                  <a:pt x="126972" y="175281"/>
                  <a:pt x="120650" y="20108"/>
                </a:cubicBezTo>
                <a:cubicBezTo>
                  <a:pt x="126354" y="2191"/>
                  <a:pt x="177816" y="2920"/>
                  <a:pt x="241300" y="0"/>
                </a:cubicBezTo>
              </a:path>
              <a:path w="241300" h="1646074" fill="none" stroke="0" extrusionOk="0">
                <a:moveTo>
                  <a:pt x="241300" y="1646074"/>
                </a:moveTo>
                <a:cubicBezTo>
                  <a:pt x="173833" y="1645861"/>
                  <a:pt x="120849" y="1636824"/>
                  <a:pt x="120650" y="1625966"/>
                </a:cubicBezTo>
                <a:cubicBezTo>
                  <a:pt x="120454" y="1533630"/>
                  <a:pt x="139029" y="1301222"/>
                  <a:pt x="120650" y="1218899"/>
                </a:cubicBezTo>
                <a:cubicBezTo>
                  <a:pt x="102271" y="1136576"/>
                  <a:pt x="112141" y="926433"/>
                  <a:pt x="120650" y="843145"/>
                </a:cubicBezTo>
                <a:cubicBezTo>
                  <a:pt x="119708" y="835587"/>
                  <a:pt x="65204" y="818738"/>
                  <a:pt x="0" y="823037"/>
                </a:cubicBezTo>
                <a:cubicBezTo>
                  <a:pt x="68246" y="822709"/>
                  <a:pt x="122707" y="814368"/>
                  <a:pt x="120650" y="802929"/>
                </a:cubicBezTo>
                <a:cubicBezTo>
                  <a:pt x="134326" y="654357"/>
                  <a:pt x="122722" y="606663"/>
                  <a:pt x="120650" y="427175"/>
                </a:cubicBezTo>
                <a:cubicBezTo>
                  <a:pt x="118578" y="247687"/>
                  <a:pt x="109496" y="148141"/>
                  <a:pt x="120650" y="20108"/>
                </a:cubicBezTo>
                <a:cubicBezTo>
                  <a:pt x="121590" y="17926"/>
                  <a:pt x="177655" y="-1005"/>
                  <a:pt x="241300" y="0"/>
                </a:cubicBezTo>
              </a:path>
            </a:pathLst>
          </a:custGeom>
          <a:ln w="254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735D56-BAB7-1434-47B1-BFF9AA7BA07E}"/>
              </a:ext>
            </a:extLst>
          </p:cNvPr>
          <p:cNvSpPr txBox="1"/>
          <p:nvPr/>
        </p:nvSpPr>
        <p:spPr>
          <a:xfrm>
            <a:off x="779547" y="3609190"/>
            <a:ext cx="1216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 run per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30AFBB-1807-B245-9E74-4337BDD7B2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2592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C1C3-3B35-3300-4875-F8FEB6F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Eagerly Do We Compact?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66C75-424F-A60D-01E2-620FC3FD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539"/>
            <a:ext cx="734312" cy="15746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B40FC-5F2F-93D9-053F-EFA2BC3EEE11}"/>
              </a:ext>
            </a:extLst>
          </p:cNvPr>
          <p:cNvCxnSpPr>
            <a:cxnSpLocks/>
          </p:cNvCxnSpPr>
          <p:nvPr/>
        </p:nvCxnSpPr>
        <p:spPr>
          <a:xfrm>
            <a:off x="838200" y="2823486"/>
            <a:ext cx="10039350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5D9018-FC1D-F118-FDD1-8783997A61C0}"/>
              </a:ext>
            </a:extLst>
          </p:cNvPr>
          <p:cNvSpPr>
            <a:spLocks noChangeAspect="1"/>
          </p:cNvSpPr>
          <p:nvPr/>
        </p:nvSpPr>
        <p:spPr>
          <a:xfrm>
            <a:off x="3679723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360228-65E6-B75C-6673-823C5AAD10BE}"/>
              </a:ext>
            </a:extLst>
          </p:cNvPr>
          <p:cNvSpPr>
            <a:spLocks noChangeAspect="1"/>
          </p:cNvSpPr>
          <p:nvPr/>
        </p:nvSpPr>
        <p:spPr>
          <a:xfrm>
            <a:off x="34511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F616F-8575-6CA0-53CA-DF5D29C52B6D}"/>
              </a:ext>
            </a:extLst>
          </p:cNvPr>
          <p:cNvSpPr txBox="1"/>
          <p:nvPr/>
        </p:nvSpPr>
        <p:spPr>
          <a:xfrm>
            <a:off x="2706931" y="1475158"/>
            <a:ext cx="3389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leveling (eager merging)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55876CE-77B1-7F17-EFD0-953803949D86}"/>
              </a:ext>
            </a:extLst>
          </p:cNvPr>
          <p:cNvSpPr>
            <a:spLocks noChangeAspect="1"/>
          </p:cNvSpPr>
          <p:nvPr/>
        </p:nvSpPr>
        <p:spPr>
          <a:xfrm>
            <a:off x="39083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757841-0406-5876-BE26-8303CF3D51DF}"/>
              </a:ext>
            </a:extLst>
          </p:cNvPr>
          <p:cNvSpPr>
            <a:spLocks/>
          </p:cNvSpPr>
          <p:nvPr/>
        </p:nvSpPr>
        <p:spPr>
          <a:xfrm>
            <a:off x="3451123" y="3002516"/>
            <a:ext cx="9144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3AC837F-4C2C-14AF-FD3E-AC4C02BE67C7}"/>
              </a:ext>
            </a:extLst>
          </p:cNvPr>
          <p:cNvSpPr>
            <a:spLocks/>
          </p:cNvSpPr>
          <p:nvPr/>
        </p:nvSpPr>
        <p:spPr>
          <a:xfrm>
            <a:off x="2993923" y="3638745"/>
            <a:ext cx="18288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1D3504-7FD5-F94B-C4D1-643DAB7AACA4}"/>
              </a:ext>
            </a:extLst>
          </p:cNvPr>
          <p:cNvSpPr>
            <a:spLocks/>
          </p:cNvSpPr>
          <p:nvPr/>
        </p:nvSpPr>
        <p:spPr>
          <a:xfrm>
            <a:off x="2079523" y="4274974"/>
            <a:ext cx="36576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58E699-6318-41C9-DAAF-CCD3BAF910C1}"/>
              </a:ext>
            </a:extLst>
          </p:cNvPr>
          <p:cNvGrpSpPr/>
          <p:nvPr/>
        </p:nvGrpSpPr>
        <p:grpSpPr>
          <a:xfrm>
            <a:off x="2206956" y="4921236"/>
            <a:ext cx="2969062" cy="371872"/>
            <a:chOff x="2206956" y="4921236"/>
            <a:chExt cx="2969062" cy="3718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175CAB-19EB-211A-8172-12F0AF3AEC11}"/>
                </a:ext>
              </a:extLst>
            </p:cNvPr>
            <p:cNvSpPr txBox="1"/>
            <p:nvPr/>
          </p:nvSpPr>
          <p:spPr>
            <a:xfrm>
              <a:off x="2642953" y="4921236"/>
              <a:ext cx="2533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read performance</a:t>
              </a:r>
            </a:p>
          </p:txBody>
        </p:sp>
        <p:pic>
          <p:nvPicPr>
            <p:cNvPr id="16" name="Graphic 15" descr="Badge Tick with solid fill">
              <a:extLst>
                <a:ext uri="{FF2B5EF4-FFF2-40B4-BE49-F238E27FC236}">
                  <a16:creationId xmlns:a16="http://schemas.microsoft.com/office/drawing/2014/main" id="{B82E3797-EC9E-1741-48B6-669515048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6" y="4990961"/>
              <a:ext cx="302147" cy="30214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F46578-F8A4-5EC3-1484-98BBC13FA20F}"/>
              </a:ext>
            </a:extLst>
          </p:cNvPr>
          <p:cNvGrpSpPr/>
          <p:nvPr/>
        </p:nvGrpSpPr>
        <p:grpSpPr>
          <a:xfrm>
            <a:off x="2206955" y="5362276"/>
            <a:ext cx="3130165" cy="369332"/>
            <a:chOff x="2206955" y="4943313"/>
            <a:chExt cx="3130165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AD1766-E8DB-E77F-F35A-4C9695925C41}"/>
                </a:ext>
              </a:extLst>
            </p:cNvPr>
            <p:cNvSpPr txBox="1"/>
            <p:nvPr/>
          </p:nvSpPr>
          <p:spPr>
            <a:xfrm>
              <a:off x="2643754" y="4943313"/>
              <a:ext cx="2693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space amplification</a:t>
              </a:r>
            </a:p>
          </p:txBody>
        </p:sp>
        <p:pic>
          <p:nvPicPr>
            <p:cNvPr id="20" name="Graphic 19" descr="Badge Tick with solid fill">
              <a:extLst>
                <a:ext uri="{FF2B5EF4-FFF2-40B4-BE49-F238E27FC236}">
                  <a16:creationId xmlns:a16="http://schemas.microsoft.com/office/drawing/2014/main" id="{1CAC55B4-4CC6-CBE5-0EE8-C522906E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5" y="5010498"/>
              <a:ext cx="302147" cy="30214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6C72E8D-AFFC-6CAA-C767-B9C296E41942}"/>
              </a:ext>
            </a:extLst>
          </p:cNvPr>
          <p:cNvSpPr txBox="1"/>
          <p:nvPr/>
        </p:nvSpPr>
        <p:spPr>
          <a:xfrm>
            <a:off x="2669403" y="5813350"/>
            <a:ext cx="2547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high write amplification</a:t>
            </a:r>
          </a:p>
        </p:txBody>
      </p:sp>
      <p:pic>
        <p:nvPicPr>
          <p:cNvPr id="25" name="Graphic 24" descr="Badge Cross with solid fill">
            <a:extLst>
              <a:ext uri="{FF2B5EF4-FFF2-40B4-BE49-F238E27FC236}">
                <a16:creationId xmlns:a16="http://schemas.microsoft.com/office/drawing/2014/main" id="{F8BDFA13-5A45-7837-E9DD-565E8BD66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6955" y="5851130"/>
            <a:ext cx="302147" cy="302147"/>
          </a:xfrm>
          <a:prstGeom prst="rect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id="{9A6A15D6-F4FE-67D5-CC13-8CC39094A4C7}"/>
              </a:ext>
            </a:extLst>
          </p:cNvPr>
          <p:cNvSpPr/>
          <p:nvPr/>
        </p:nvSpPr>
        <p:spPr>
          <a:xfrm>
            <a:off x="1766085" y="3104698"/>
            <a:ext cx="241300" cy="1646074"/>
          </a:xfrm>
          <a:custGeom>
            <a:avLst/>
            <a:gdLst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18899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27175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  <a:gd name="connsiteX9" fmla="*/ 241300 w 241300"/>
              <a:gd name="connsiteY9" fmla="*/ 581613 h 1646074"/>
              <a:gd name="connsiteX10" fmla="*/ 241300 w 241300"/>
              <a:gd name="connsiteY10" fmla="*/ 1146765 h 1646074"/>
              <a:gd name="connsiteX11" fmla="*/ 241300 w 241300"/>
              <a:gd name="connsiteY11" fmla="*/ 1646074 h 1646074"/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34556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19347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00" h="1646074" stroke="0" extrusionOk="0">
                <a:moveTo>
                  <a:pt x="241300" y="1646074"/>
                </a:moveTo>
                <a:cubicBezTo>
                  <a:pt x="173292" y="1645226"/>
                  <a:pt x="119633" y="1637453"/>
                  <a:pt x="120650" y="1625966"/>
                </a:cubicBezTo>
                <a:cubicBezTo>
                  <a:pt x="114605" y="1532330"/>
                  <a:pt x="106766" y="1351079"/>
                  <a:pt x="120650" y="1218899"/>
                </a:cubicBezTo>
                <a:cubicBezTo>
                  <a:pt x="134534" y="1086719"/>
                  <a:pt x="137883" y="962956"/>
                  <a:pt x="120650" y="843145"/>
                </a:cubicBezTo>
                <a:cubicBezTo>
                  <a:pt x="109843" y="826127"/>
                  <a:pt x="73599" y="826366"/>
                  <a:pt x="0" y="823037"/>
                </a:cubicBezTo>
                <a:cubicBezTo>
                  <a:pt x="68720" y="823285"/>
                  <a:pt x="121641" y="811995"/>
                  <a:pt x="120650" y="802929"/>
                </a:cubicBezTo>
                <a:cubicBezTo>
                  <a:pt x="137827" y="713483"/>
                  <a:pt x="127434" y="583195"/>
                  <a:pt x="120650" y="427175"/>
                </a:cubicBezTo>
                <a:cubicBezTo>
                  <a:pt x="113866" y="271155"/>
                  <a:pt x="127418" y="199097"/>
                  <a:pt x="120650" y="20108"/>
                </a:cubicBezTo>
                <a:cubicBezTo>
                  <a:pt x="128800" y="13566"/>
                  <a:pt x="183631" y="2155"/>
                  <a:pt x="241300" y="0"/>
                </a:cubicBezTo>
                <a:cubicBezTo>
                  <a:pt x="228152" y="240883"/>
                  <a:pt x="220421" y="319225"/>
                  <a:pt x="241300" y="581613"/>
                </a:cubicBezTo>
                <a:cubicBezTo>
                  <a:pt x="262179" y="844001"/>
                  <a:pt x="224044" y="889259"/>
                  <a:pt x="241300" y="1146765"/>
                </a:cubicBezTo>
                <a:cubicBezTo>
                  <a:pt x="258556" y="1404271"/>
                  <a:pt x="230950" y="1481335"/>
                  <a:pt x="241300" y="1646074"/>
                </a:cubicBezTo>
                <a:close/>
              </a:path>
              <a:path w="241300" h="1646074" fill="none" extrusionOk="0">
                <a:moveTo>
                  <a:pt x="241300" y="1646074"/>
                </a:moveTo>
                <a:cubicBezTo>
                  <a:pt x="174596" y="1644162"/>
                  <a:pt x="122238" y="1637402"/>
                  <a:pt x="120650" y="1625966"/>
                </a:cubicBezTo>
                <a:cubicBezTo>
                  <a:pt x="107887" y="1506508"/>
                  <a:pt x="130822" y="1423708"/>
                  <a:pt x="120650" y="1234556"/>
                </a:cubicBezTo>
                <a:cubicBezTo>
                  <a:pt x="110479" y="1045404"/>
                  <a:pt x="131594" y="982690"/>
                  <a:pt x="120650" y="843145"/>
                </a:cubicBezTo>
                <a:cubicBezTo>
                  <a:pt x="128484" y="834782"/>
                  <a:pt x="69124" y="831426"/>
                  <a:pt x="0" y="823037"/>
                </a:cubicBezTo>
                <a:cubicBezTo>
                  <a:pt x="67974" y="822643"/>
                  <a:pt x="121917" y="813756"/>
                  <a:pt x="120650" y="802929"/>
                </a:cubicBezTo>
                <a:cubicBezTo>
                  <a:pt x="102681" y="653171"/>
                  <a:pt x="104770" y="566392"/>
                  <a:pt x="120650" y="419347"/>
                </a:cubicBezTo>
                <a:cubicBezTo>
                  <a:pt x="136530" y="272302"/>
                  <a:pt x="126972" y="175281"/>
                  <a:pt x="120650" y="20108"/>
                </a:cubicBezTo>
                <a:cubicBezTo>
                  <a:pt x="126354" y="2191"/>
                  <a:pt x="177816" y="2920"/>
                  <a:pt x="241300" y="0"/>
                </a:cubicBezTo>
              </a:path>
              <a:path w="241300" h="1646074" fill="none" stroke="0" extrusionOk="0">
                <a:moveTo>
                  <a:pt x="241300" y="1646074"/>
                </a:moveTo>
                <a:cubicBezTo>
                  <a:pt x="173833" y="1645861"/>
                  <a:pt x="120849" y="1636824"/>
                  <a:pt x="120650" y="1625966"/>
                </a:cubicBezTo>
                <a:cubicBezTo>
                  <a:pt x="120454" y="1533630"/>
                  <a:pt x="139029" y="1301222"/>
                  <a:pt x="120650" y="1218899"/>
                </a:cubicBezTo>
                <a:cubicBezTo>
                  <a:pt x="102271" y="1136576"/>
                  <a:pt x="112141" y="926433"/>
                  <a:pt x="120650" y="843145"/>
                </a:cubicBezTo>
                <a:cubicBezTo>
                  <a:pt x="119708" y="835587"/>
                  <a:pt x="65204" y="818738"/>
                  <a:pt x="0" y="823037"/>
                </a:cubicBezTo>
                <a:cubicBezTo>
                  <a:pt x="68246" y="822709"/>
                  <a:pt x="122707" y="814368"/>
                  <a:pt x="120650" y="802929"/>
                </a:cubicBezTo>
                <a:cubicBezTo>
                  <a:pt x="134326" y="654357"/>
                  <a:pt x="122722" y="606663"/>
                  <a:pt x="120650" y="427175"/>
                </a:cubicBezTo>
                <a:cubicBezTo>
                  <a:pt x="118578" y="247687"/>
                  <a:pt x="109496" y="148141"/>
                  <a:pt x="120650" y="20108"/>
                </a:cubicBezTo>
                <a:cubicBezTo>
                  <a:pt x="121590" y="17926"/>
                  <a:pt x="177655" y="-1005"/>
                  <a:pt x="241300" y="0"/>
                </a:cubicBezTo>
              </a:path>
            </a:pathLst>
          </a:custGeom>
          <a:ln w="254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735D56-BAB7-1434-47B1-BFF9AA7BA07E}"/>
              </a:ext>
            </a:extLst>
          </p:cNvPr>
          <p:cNvSpPr txBox="1"/>
          <p:nvPr/>
        </p:nvSpPr>
        <p:spPr>
          <a:xfrm>
            <a:off x="779547" y="3609190"/>
            <a:ext cx="1216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 run per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E9033-43B9-4F50-C773-BF541AB04E45}"/>
              </a:ext>
            </a:extLst>
          </p:cNvPr>
          <p:cNvSpPr txBox="1"/>
          <p:nvPr/>
        </p:nvSpPr>
        <p:spPr>
          <a:xfrm>
            <a:off x="7488481" y="1475158"/>
            <a:ext cx="3026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tiering (lazy merging)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6BE955-6E0D-ED95-ED86-4173D00BDBBA}"/>
              </a:ext>
            </a:extLst>
          </p:cNvPr>
          <p:cNvSpPr>
            <a:spLocks noChangeAspect="1"/>
          </p:cNvSpPr>
          <p:nvPr/>
        </p:nvSpPr>
        <p:spPr>
          <a:xfrm>
            <a:off x="8773276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CD6ED16-ABA8-4AE4-09E0-285CC5341752}"/>
              </a:ext>
            </a:extLst>
          </p:cNvPr>
          <p:cNvSpPr>
            <a:spLocks noChangeAspect="1"/>
          </p:cNvSpPr>
          <p:nvPr/>
        </p:nvSpPr>
        <p:spPr>
          <a:xfrm>
            <a:off x="8773276" y="2085075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6106860-5A20-D68A-0189-BC1A876075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22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C1C3-3B35-3300-4875-F8FEB6F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Eagerly Do We Compact?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66C75-424F-A60D-01E2-620FC3FD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539"/>
            <a:ext cx="734312" cy="15746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B40FC-5F2F-93D9-053F-EFA2BC3EEE11}"/>
              </a:ext>
            </a:extLst>
          </p:cNvPr>
          <p:cNvCxnSpPr>
            <a:cxnSpLocks/>
          </p:cNvCxnSpPr>
          <p:nvPr/>
        </p:nvCxnSpPr>
        <p:spPr>
          <a:xfrm>
            <a:off x="838200" y="2823486"/>
            <a:ext cx="10039350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5D9018-FC1D-F118-FDD1-8783997A61C0}"/>
              </a:ext>
            </a:extLst>
          </p:cNvPr>
          <p:cNvSpPr>
            <a:spLocks noChangeAspect="1"/>
          </p:cNvSpPr>
          <p:nvPr/>
        </p:nvSpPr>
        <p:spPr>
          <a:xfrm>
            <a:off x="3679723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360228-65E6-B75C-6673-823C5AAD10BE}"/>
              </a:ext>
            </a:extLst>
          </p:cNvPr>
          <p:cNvSpPr>
            <a:spLocks noChangeAspect="1"/>
          </p:cNvSpPr>
          <p:nvPr/>
        </p:nvSpPr>
        <p:spPr>
          <a:xfrm>
            <a:off x="34511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F616F-8575-6CA0-53CA-DF5D29C52B6D}"/>
              </a:ext>
            </a:extLst>
          </p:cNvPr>
          <p:cNvSpPr txBox="1"/>
          <p:nvPr/>
        </p:nvSpPr>
        <p:spPr>
          <a:xfrm>
            <a:off x="2706931" y="1475158"/>
            <a:ext cx="3389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leveling (eager merging)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55876CE-77B1-7F17-EFD0-953803949D86}"/>
              </a:ext>
            </a:extLst>
          </p:cNvPr>
          <p:cNvSpPr>
            <a:spLocks noChangeAspect="1"/>
          </p:cNvSpPr>
          <p:nvPr/>
        </p:nvSpPr>
        <p:spPr>
          <a:xfrm>
            <a:off x="39083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757841-0406-5876-BE26-8303CF3D51DF}"/>
              </a:ext>
            </a:extLst>
          </p:cNvPr>
          <p:cNvSpPr>
            <a:spLocks/>
          </p:cNvSpPr>
          <p:nvPr/>
        </p:nvSpPr>
        <p:spPr>
          <a:xfrm>
            <a:off x="3451123" y="3002516"/>
            <a:ext cx="9144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3AC837F-4C2C-14AF-FD3E-AC4C02BE67C7}"/>
              </a:ext>
            </a:extLst>
          </p:cNvPr>
          <p:cNvSpPr>
            <a:spLocks/>
          </p:cNvSpPr>
          <p:nvPr/>
        </p:nvSpPr>
        <p:spPr>
          <a:xfrm>
            <a:off x="2993923" y="3638745"/>
            <a:ext cx="18288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1D3504-7FD5-F94B-C4D1-643DAB7AACA4}"/>
              </a:ext>
            </a:extLst>
          </p:cNvPr>
          <p:cNvSpPr>
            <a:spLocks/>
          </p:cNvSpPr>
          <p:nvPr/>
        </p:nvSpPr>
        <p:spPr>
          <a:xfrm>
            <a:off x="2079523" y="4274974"/>
            <a:ext cx="36576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58E699-6318-41C9-DAAF-CCD3BAF910C1}"/>
              </a:ext>
            </a:extLst>
          </p:cNvPr>
          <p:cNvGrpSpPr/>
          <p:nvPr/>
        </p:nvGrpSpPr>
        <p:grpSpPr>
          <a:xfrm>
            <a:off x="2206956" y="4921236"/>
            <a:ext cx="2969062" cy="371872"/>
            <a:chOff x="2206956" y="4921236"/>
            <a:chExt cx="2969062" cy="3718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175CAB-19EB-211A-8172-12F0AF3AEC11}"/>
                </a:ext>
              </a:extLst>
            </p:cNvPr>
            <p:cNvSpPr txBox="1"/>
            <p:nvPr/>
          </p:nvSpPr>
          <p:spPr>
            <a:xfrm>
              <a:off x="2642953" y="4921236"/>
              <a:ext cx="2533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read performance</a:t>
              </a:r>
            </a:p>
          </p:txBody>
        </p:sp>
        <p:pic>
          <p:nvPicPr>
            <p:cNvPr id="16" name="Graphic 15" descr="Badge Tick with solid fill">
              <a:extLst>
                <a:ext uri="{FF2B5EF4-FFF2-40B4-BE49-F238E27FC236}">
                  <a16:creationId xmlns:a16="http://schemas.microsoft.com/office/drawing/2014/main" id="{B82E3797-EC9E-1741-48B6-669515048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6" y="4990961"/>
              <a:ext cx="302147" cy="30214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F46578-F8A4-5EC3-1484-98BBC13FA20F}"/>
              </a:ext>
            </a:extLst>
          </p:cNvPr>
          <p:cNvGrpSpPr/>
          <p:nvPr/>
        </p:nvGrpSpPr>
        <p:grpSpPr>
          <a:xfrm>
            <a:off x="2206955" y="5362276"/>
            <a:ext cx="3130165" cy="369332"/>
            <a:chOff x="2206955" y="4943313"/>
            <a:chExt cx="3130165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AD1766-E8DB-E77F-F35A-4C9695925C41}"/>
                </a:ext>
              </a:extLst>
            </p:cNvPr>
            <p:cNvSpPr txBox="1"/>
            <p:nvPr/>
          </p:nvSpPr>
          <p:spPr>
            <a:xfrm>
              <a:off x="2643754" y="4943313"/>
              <a:ext cx="2693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space amplification</a:t>
              </a:r>
            </a:p>
          </p:txBody>
        </p:sp>
        <p:pic>
          <p:nvPicPr>
            <p:cNvPr id="20" name="Graphic 19" descr="Badge Tick with solid fill">
              <a:extLst>
                <a:ext uri="{FF2B5EF4-FFF2-40B4-BE49-F238E27FC236}">
                  <a16:creationId xmlns:a16="http://schemas.microsoft.com/office/drawing/2014/main" id="{1CAC55B4-4CC6-CBE5-0EE8-C522906E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5" y="5010498"/>
              <a:ext cx="302147" cy="30214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6C72E8D-AFFC-6CAA-C767-B9C296E41942}"/>
              </a:ext>
            </a:extLst>
          </p:cNvPr>
          <p:cNvSpPr txBox="1"/>
          <p:nvPr/>
        </p:nvSpPr>
        <p:spPr>
          <a:xfrm>
            <a:off x="2669403" y="5813350"/>
            <a:ext cx="2547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high write amplification</a:t>
            </a:r>
          </a:p>
        </p:txBody>
      </p:sp>
      <p:pic>
        <p:nvPicPr>
          <p:cNvPr id="25" name="Graphic 24" descr="Badge Cross with solid fill">
            <a:extLst>
              <a:ext uri="{FF2B5EF4-FFF2-40B4-BE49-F238E27FC236}">
                <a16:creationId xmlns:a16="http://schemas.microsoft.com/office/drawing/2014/main" id="{F8BDFA13-5A45-7837-E9DD-565E8BD66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6955" y="5851130"/>
            <a:ext cx="302147" cy="302147"/>
          </a:xfrm>
          <a:prstGeom prst="rect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id="{9A6A15D6-F4FE-67D5-CC13-8CC39094A4C7}"/>
              </a:ext>
            </a:extLst>
          </p:cNvPr>
          <p:cNvSpPr/>
          <p:nvPr/>
        </p:nvSpPr>
        <p:spPr>
          <a:xfrm>
            <a:off x="1766085" y="3104698"/>
            <a:ext cx="241300" cy="1646074"/>
          </a:xfrm>
          <a:custGeom>
            <a:avLst/>
            <a:gdLst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18899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27175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  <a:gd name="connsiteX9" fmla="*/ 241300 w 241300"/>
              <a:gd name="connsiteY9" fmla="*/ 581613 h 1646074"/>
              <a:gd name="connsiteX10" fmla="*/ 241300 w 241300"/>
              <a:gd name="connsiteY10" fmla="*/ 1146765 h 1646074"/>
              <a:gd name="connsiteX11" fmla="*/ 241300 w 241300"/>
              <a:gd name="connsiteY11" fmla="*/ 1646074 h 1646074"/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34556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19347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00" h="1646074" stroke="0" extrusionOk="0">
                <a:moveTo>
                  <a:pt x="241300" y="1646074"/>
                </a:moveTo>
                <a:cubicBezTo>
                  <a:pt x="173292" y="1645226"/>
                  <a:pt x="119633" y="1637453"/>
                  <a:pt x="120650" y="1625966"/>
                </a:cubicBezTo>
                <a:cubicBezTo>
                  <a:pt x="114605" y="1532330"/>
                  <a:pt x="106766" y="1351079"/>
                  <a:pt x="120650" y="1218899"/>
                </a:cubicBezTo>
                <a:cubicBezTo>
                  <a:pt x="134534" y="1086719"/>
                  <a:pt x="137883" y="962956"/>
                  <a:pt x="120650" y="843145"/>
                </a:cubicBezTo>
                <a:cubicBezTo>
                  <a:pt x="109843" y="826127"/>
                  <a:pt x="73599" y="826366"/>
                  <a:pt x="0" y="823037"/>
                </a:cubicBezTo>
                <a:cubicBezTo>
                  <a:pt x="68720" y="823285"/>
                  <a:pt x="121641" y="811995"/>
                  <a:pt x="120650" y="802929"/>
                </a:cubicBezTo>
                <a:cubicBezTo>
                  <a:pt x="137827" y="713483"/>
                  <a:pt x="127434" y="583195"/>
                  <a:pt x="120650" y="427175"/>
                </a:cubicBezTo>
                <a:cubicBezTo>
                  <a:pt x="113866" y="271155"/>
                  <a:pt x="127418" y="199097"/>
                  <a:pt x="120650" y="20108"/>
                </a:cubicBezTo>
                <a:cubicBezTo>
                  <a:pt x="128800" y="13566"/>
                  <a:pt x="183631" y="2155"/>
                  <a:pt x="241300" y="0"/>
                </a:cubicBezTo>
                <a:cubicBezTo>
                  <a:pt x="228152" y="240883"/>
                  <a:pt x="220421" y="319225"/>
                  <a:pt x="241300" y="581613"/>
                </a:cubicBezTo>
                <a:cubicBezTo>
                  <a:pt x="262179" y="844001"/>
                  <a:pt x="224044" y="889259"/>
                  <a:pt x="241300" y="1146765"/>
                </a:cubicBezTo>
                <a:cubicBezTo>
                  <a:pt x="258556" y="1404271"/>
                  <a:pt x="230950" y="1481335"/>
                  <a:pt x="241300" y="1646074"/>
                </a:cubicBezTo>
                <a:close/>
              </a:path>
              <a:path w="241300" h="1646074" fill="none" extrusionOk="0">
                <a:moveTo>
                  <a:pt x="241300" y="1646074"/>
                </a:moveTo>
                <a:cubicBezTo>
                  <a:pt x="174596" y="1644162"/>
                  <a:pt x="122238" y="1637402"/>
                  <a:pt x="120650" y="1625966"/>
                </a:cubicBezTo>
                <a:cubicBezTo>
                  <a:pt x="107887" y="1506508"/>
                  <a:pt x="130822" y="1423708"/>
                  <a:pt x="120650" y="1234556"/>
                </a:cubicBezTo>
                <a:cubicBezTo>
                  <a:pt x="110479" y="1045404"/>
                  <a:pt x="131594" y="982690"/>
                  <a:pt x="120650" y="843145"/>
                </a:cubicBezTo>
                <a:cubicBezTo>
                  <a:pt x="128484" y="834782"/>
                  <a:pt x="69124" y="831426"/>
                  <a:pt x="0" y="823037"/>
                </a:cubicBezTo>
                <a:cubicBezTo>
                  <a:pt x="67974" y="822643"/>
                  <a:pt x="121917" y="813756"/>
                  <a:pt x="120650" y="802929"/>
                </a:cubicBezTo>
                <a:cubicBezTo>
                  <a:pt x="102681" y="653171"/>
                  <a:pt x="104770" y="566392"/>
                  <a:pt x="120650" y="419347"/>
                </a:cubicBezTo>
                <a:cubicBezTo>
                  <a:pt x="136530" y="272302"/>
                  <a:pt x="126972" y="175281"/>
                  <a:pt x="120650" y="20108"/>
                </a:cubicBezTo>
                <a:cubicBezTo>
                  <a:pt x="126354" y="2191"/>
                  <a:pt x="177816" y="2920"/>
                  <a:pt x="241300" y="0"/>
                </a:cubicBezTo>
              </a:path>
              <a:path w="241300" h="1646074" fill="none" stroke="0" extrusionOk="0">
                <a:moveTo>
                  <a:pt x="241300" y="1646074"/>
                </a:moveTo>
                <a:cubicBezTo>
                  <a:pt x="173833" y="1645861"/>
                  <a:pt x="120849" y="1636824"/>
                  <a:pt x="120650" y="1625966"/>
                </a:cubicBezTo>
                <a:cubicBezTo>
                  <a:pt x="120454" y="1533630"/>
                  <a:pt x="139029" y="1301222"/>
                  <a:pt x="120650" y="1218899"/>
                </a:cubicBezTo>
                <a:cubicBezTo>
                  <a:pt x="102271" y="1136576"/>
                  <a:pt x="112141" y="926433"/>
                  <a:pt x="120650" y="843145"/>
                </a:cubicBezTo>
                <a:cubicBezTo>
                  <a:pt x="119708" y="835587"/>
                  <a:pt x="65204" y="818738"/>
                  <a:pt x="0" y="823037"/>
                </a:cubicBezTo>
                <a:cubicBezTo>
                  <a:pt x="68246" y="822709"/>
                  <a:pt x="122707" y="814368"/>
                  <a:pt x="120650" y="802929"/>
                </a:cubicBezTo>
                <a:cubicBezTo>
                  <a:pt x="134326" y="654357"/>
                  <a:pt x="122722" y="606663"/>
                  <a:pt x="120650" y="427175"/>
                </a:cubicBezTo>
                <a:cubicBezTo>
                  <a:pt x="118578" y="247687"/>
                  <a:pt x="109496" y="148141"/>
                  <a:pt x="120650" y="20108"/>
                </a:cubicBezTo>
                <a:cubicBezTo>
                  <a:pt x="121590" y="17926"/>
                  <a:pt x="177655" y="-1005"/>
                  <a:pt x="241300" y="0"/>
                </a:cubicBezTo>
              </a:path>
            </a:pathLst>
          </a:custGeom>
          <a:ln w="254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735D56-BAB7-1434-47B1-BFF9AA7BA07E}"/>
              </a:ext>
            </a:extLst>
          </p:cNvPr>
          <p:cNvSpPr txBox="1"/>
          <p:nvPr/>
        </p:nvSpPr>
        <p:spPr>
          <a:xfrm>
            <a:off x="779547" y="3609190"/>
            <a:ext cx="1216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 run per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E9033-43B9-4F50-C773-BF541AB04E45}"/>
              </a:ext>
            </a:extLst>
          </p:cNvPr>
          <p:cNvSpPr txBox="1"/>
          <p:nvPr/>
        </p:nvSpPr>
        <p:spPr>
          <a:xfrm>
            <a:off x="7488481" y="1475158"/>
            <a:ext cx="3026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tiering (lazy merging)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6BE955-6E0D-ED95-ED86-4173D00BDBBA}"/>
              </a:ext>
            </a:extLst>
          </p:cNvPr>
          <p:cNvSpPr>
            <a:spLocks noChangeAspect="1"/>
          </p:cNvSpPr>
          <p:nvPr/>
        </p:nvSpPr>
        <p:spPr>
          <a:xfrm>
            <a:off x="8773276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CD6ED16-ABA8-4AE4-09E0-285CC5341752}"/>
              </a:ext>
            </a:extLst>
          </p:cNvPr>
          <p:cNvSpPr>
            <a:spLocks noChangeAspect="1"/>
          </p:cNvSpPr>
          <p:nvPr/>
        </p:nvSpPr>
        <p:spPr>
          <a:xfrm>
            <a:off x="8544676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581AA21-328A-8920-F9FB-567094D286F9}"/>
              </a:ext>
            </a:extLst>
          </p:cNvPr>
          <p:cNvSpPr>
            <a:spLocks noChangeAspect="1"/>
          </p:cNvSpPr>
          <p:nvPr/>
        </p:nvSpPr>
        <p:spPr>
          <a:xfrm>
            <a:off x="8773276" y="2085075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B1B9ECC-99BA-B2AA-C74B-F68B5881E3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0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500">
        <p159:morph option="byObject"/>
      </p:transition>
    </mc:Choice>
    <mc:Fallback xmlns="">
      <p:transition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C1C3-3B35-3300-4875-F8FEB6F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Eagerly Do We Compact?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66C75-424F-A60D-01E2-620FC3FD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539"/>
            <a:ext cx="734312" cy="15746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B40FC-5F2F-93D9-053F-EFA2BC3EEE11}"/>
              </a:ext>
            </a:extLst>
          </p:cNvPr>
          <p:cNvCxnSpPr>
            <a:cxnSpLocks/>
          </p:cNvCxnSpPr>
          <p:nvPr/>
        </p:nvCxnSpPr>
        <p:spPr>
          <a:xfrm>
            <a:off x="838200" y="2823486"/>
            <a:ext cx="10039350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5D9018-FC1D-F118-FDD1-8783997A61C0}"/>
              </a:ext>
            </a:extLst>
          </p:cNvPr>
          <p:cNvSpPr>
            <a:spLocks noChangeAspect="1"/>
          </p:cNvSpPr>
          <p:nvPr/>
        </p:nvSpPr>
        <p:spPr>
          <a:xfrm>
            <a:off x="3679723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360228-65E6-B75C-6673-823C5AAD10BE}"/>
              </a:ext>
            </a:extLst>
          </p:cNvPr>
          <p:cNvSpPr>
            <a:spLocks noChangeAspect="1"/>
          </p:cNvSpPr>
          <p:nvPr/>
        </p:nvSpPr>
        <p:spPr>
          <a:xfrm>
            <a:off x="34511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F616F-8575-6CA0-53CA-DF5D29C52B6D}"/>
              </a:ext>
            </a:extLst>
          </p:cNvPr>
          <p:cNvSpPr txBox="1"/>
          <p:nvPr/>
        </p:nvSpPr>
        <p:spPr>
          <a:xfrm>
            <a:off x="2706931" y="1475158"/>
            <a:ext cx="3389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leveling (eager merging)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55876CE-77B1-7F17-EFD0-953803949D86}"/>
              </a:ext>
            </a:extLst>
          </p:cNvPr>
          <p:cNvSpPr>
            <a:spLocks noChangeAspect="1"/>
          </p:cNvSpPr>
          <p:nvPr/>
        </p:nvSpPr>
        <p:spPr>
          <a:xfrm>
            <a:off x="39083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757841-0406-5876-BE26-8303CF3D51DF}"/>
              </a:ext>
            </a:extLst>
          </p:cNvPr>
          <p:cNvSpPr>
            <a:spLocks/>
          </p:cNvSpPr>
          <p:nvPr/>
        </p:nvSpPr>
        <p:spPr>
          <a:xfrm>
            <a:off x="3451123" y="3002516"/>
            <a:ext cx="9144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3AC837F-4C2C-14AF-FD3E-AC4C02BE67C7}"/>
              </a:ext>
            </a:extLst>
          </p:cNvPr>
          <p:cNvSpPr>
            <a:spLocks/>
          </p:cNvSpPr>
          <p:nvPr/>
        </p:nvSpPr>
        <p:spPr>
          <a:xfrm>
            <a:off x="2993923" y="3638745"/>
            <a:ext cx="18288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1D3504-7FD5-F94B-C4D1-643DAB7AACA4}"/>
              </a:ext>
            </a:extLst>
          </p:cNvPr>
          <p:cNvSpPr>
            <a:spLocks/>
          </p:cNvSpPr>
          <p:nvPr/>
        </p:nvSpPr>
        <p:spPr>
          <a:xfrm>
            <a:off x="2079523" y="4274974"/>
            <a:ext cx="36576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58E699-6318-41C9-DAAF-CCD3BAF910C1}"/>
              </a:ext>
            </a:extLst>
          </p:cNvPr>
          <p:cNvGrpSpPr/>
          <p:nvPr/>
        </p:nvGrpSpPr>
        <p:grpSpPr>
          <a:xfrm>
            <a:off x="2206956" y="4921236"/>
            <a:ext cx="2969062" cy="371872"/>
            <a:chOff x="2206956" y="4921236"/>
            <a:chExt cx="2969062" cy="3718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175CAB-19EB-211A-8172-12F0AF3AEC11}"/>
                </a:ext>
              </a:extLst>
            </p:cNvPr>
            <p:cNvSpPr txBox="1"/>
            <p:nvPr/>
          </p:nvSpPr>
          <p:spPr>
            <a:xfrm>
              <a:off x="2642953" y="4921236"/>
              <a:ext cx="2533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read performance</a:t>
              </a:r>
            </a:p>
          </p:txBody>
        </p:sp>
        <p:pic>
          <p:nvPicPr>
            <p:cNvPr id="16" name="Graphic 15" descr="Badge Tick with solid fill">
              <a:extLst>
                <a:ext uri="{FF2B5EF4-FFF2-40B4-BE49-F238E27FC236}">
                  <a16:creationId xmlns:a16="http://schemas.microsoft.com/office/drawing/2014/main" id="{B82E3797-EC9E-1741-48B6-669515048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6" y="4990961"/>
              <a:ext cx="302147" cy="30214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F46578-F8A4-5EC3-1484-98BBC13FA20F}"/>
              </a:ext>
            </a:extLst>
          </p:cNvPr>
          <p:cNvGrpSpPr/>
          <p:nvPr/>
        </p:nvGrpSpPr>
        <p:grpSpPr>
          <a:xfrm>
            <a:off x="2206955" y="5362276"/>
            <a:ext cx="3130165" cy="369332"/>
            <a:chOff x="2206955" y="4943313"/>
            <a:chExt cx="3130165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AD1766-E8DB-E77F-F35A-4C9695925C41}"/>
                </a:ext>
              </a:extLst>
            </p:cNvPr>
            <p:cNvSpPr txBox="1"/>
            <p:nvPr/>
          </p:nvSpPr>
          <p:spPr>
            <a:xfrm>
              <a:off x="2643754" y="4943313"/>
              <a:ext cx="2693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space amplification</a:t>
              </a:r>
            </a:p>
          </p:txBody>
        </p:sp>
        <p:pic>
          <p:nvPicPr>
            <p:cNvPr id="20" name="Graphic 19" descr="Badge Tick with solid fill">
              <a:extLst>
                <a:ext uri="{FF2B5EF4-FFF2-40B4-BE49-F238E27FC236}">
                  <a16:creationId xmlns:a16="http://schemas.microsoft.com/office/drawing/2014/main" id="{1CAC55B4-4CC6-CBE5-0EE8-C522906E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5" y="5010498"/>
              <a:ext cx="302147" cy="30214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6C72E8D-AFFC-6CAA-C767-B9C296E41942}"/>
              </a:ext>
            </a:extLst>
          </p:cNvPr>
          <p:cNvSpPr txBox="1"/>
          <p:nvPr/>
        </p:nvSpPr>
        <p:spPr>
          <a:xfrm>
            <a:off x="2669403" y="5813350"/>
            <a:ext cx="2547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high write amplification</a:t>
            </a:r>
          </a:p>
        </p:txBody>
      </p:sp>
      <p:pic>
        <p:nvPicPr>
          <p:cNvPr id="25" name="Graphic 24" descr="Badge Cross with solid fill">
            <a:extLst>
              <a:ext uri="{FF2B5EF4-FFF2-40B4-BE49-F238E27FC236}">
                <a16:creationId xmlns:a16="http://schemas.microsoft.com/office/drawing/2014/main" id="{F8BDFA13-5A45-7837-E9DD-565E8BD66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6955" y="5851130"/>
            <a:ext cx="302147" cy="302147"/>
          </a:xfrm>
          <a:prstGeom prst="rect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id="{9A6A15D6-F4FE-67D5-CC13-8CC39094A4C7}"/>
              </a:ext>
            </a:extLst>
          </p:cNvPr>
          <p:cNvSpPr/>
          <p:nvPr/>
        </p:nvSpPr>
        <p:spPr>
          <a:xfrm>
            <a:off x="1766085" y="3104698"/>
            <a:ext cx="241300" cy="1646074"/>
          </a:xfrm>
          <a:custGeom>
            <a:avLst/>
            <a:gdLst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18899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27175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  <a:gd name="connsiteX9" fmla="*/ 241300 w 241300"/>
              <a:gd name="connsiteY9" fmla="*/ 581613 h 1646074"/>
              <a:gd name="connsiteX10" fmla="*/ 241300 w 241300"/>
              <a:gd name="connsiteY10" fmla="*/ 1146765 h 1646074"/>
              <a:gd name="connsiteX11" fmla="*/ 241300 w 241300"/>
              <a:gd name="connsiteY11" fmla="*/ 1646074 h 1646074"/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34556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19347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00" h="1646074" stroke="0" extrusionOk="0">
                <a:moveTo>
                  <a:pt x="241300" y="1646074"/>
                </a:moveTo>
                <a:cubicBezTo>
                  <a:pt x="173292" y="1645226"/>
                  <a:pt x="119633" y="1637453"/>
                  <a:pt x="120650" y="1625966"/>
                </a:cubicBezTo>
                <a:cubicBezTo>
                  <a:pt x="114605" y="1532330"/>
                  <a:pt x="106766" y="1351079"/>
                  <a:pt x="120650" y="1218899"/>
                </a:cubicBezTo>
                <a:cubicBezTo>
                  <a:pt x="134534" y="1086719"/>
                  <a:pt x="137883" y="962956"/>
                  <a:pt x="120650" y="843145"/>
                </a:cubicBezTo>
                <a:cubicBezTo>
                  <a:pt x="109843" y="826127"/>
                  <a:pt x="73599" y="826366"/>
                  <a:pt x="0" y="823037"/>
                </a:cubicBezTo>
                <a:cubicBezTo>
                  <a:pt x="68720" y="823285"/>
                  <a:pt x="121641" y="811995"/>
                  <a:pt x="120650" y="802929"/>
                </a:cubicBezTo>
                <a:cubicBezTo>
                  <a:pt x="137827" y="713483"/>
                  <a:pt x="127434" y="583195"/>
                  <a:pt x="120650" y="427175"/>
                </a:cubicBezTo>
                <a:cubicBezTo>
                  <a:pt x="113866" y="271155"/>
                  <a:pt x="127418" y="199097"/>
                  <a:pt x="120650" y="20108"/>
                </a:cubicBezTo>
                <a:cubicBezTo>
                  <a:pt x="128800" y="13566"/>
                  <a:pt x="183631" y="2155"/>
                  <a:pt x="241300" y="0"/>
                </a:cubicBezTo>
                <a:cubicBezTo>
                  <a:pt x="228152" y="240883"/>
                  <a:pt x="220421" y="319225"/>
                  <a:pt x="241300" y="581613"/>
                </a:cubicBezTo>
                <a:cubicBezTo>
                  <a:pt x="262179" y="844001"/>
                  <a:pt x="224044" y="889259"/>
                  <a:pt x="241300" y="1146765"/>
                </a:cubicBezTo>
                <a:cubicBezTo>
                  <a:pt x="258556" y="1404271"/>
                  <a:pt x="230950" y="1481335"/>
                  <a:pt x="241300" y="1646074"/>
                </a:cubicBezTo>
                <a:close/>
              </a:path>
              <a:path w="241300" h="1646074" fill="none" extrusionOk="0">
                <a:moveTo>
                  <a:pt x="241300" y="1646074"/>
                </a:moveTo>
                <a:cubicBezTo>
                  <a:pt x="174596" y="1644162"/>
                  <a:pt x="122238" y="1637402"/>
                  <a:pt x="120650" y="1625966"/>
                </a:cubicBezTo>
                <a:cubicBezTo>
                  <a:pt x="107887" y="1506508"/>
                  <a:pt x="130822" y="1423708"/>
                  <a:pt x="120650" y="1234556"/>
                </a:cubicBezTo>
                <a:cubicBezTo>
                  <a:pt x="110479" y="1045404"/>
                  <a:pt x="131594" y="982690"/>
                  <a:pt x="120650" y="843145"/>
                </a:cubicBezTo>
                <a:cubicBezTo>
                  <a:pt x="128484" y="834782"/>
                  <a:pt x="69124" y="831426"/>
                  <a:pt x="0" y="823037"/>
                </a:cubicBezTo>
                <a:cubicBezTo>
                  <a:pt x="67974" y="822643"/>
                  <a:pt x="121917" y="813756"/>
                  <a:pt x="120650" y="802929"/>
                </a:cubicBezTo>
                <a:cubicBezTo>
                  <a:pt x="102681" y="653171"/>
                  <a:pt x="104770" y="566392"/>
                  <a:pt x="120650" y="419347"/>
                </a:cubicBezTo>
                <a:cubicBezTo>
                  <a:pt x="136530" y="272302"/>
                  <a:pt x="126972" y="175281"/>
                  <a:pt x="120650" y="20108"/>
                </a:cubicBezTo>
                <a:cubicBezTo>
                  <a:pt x="126354" y="2191"/>
                  <a:pt x="177816" y="2920"/>
                  <a:pt x="241300" y="0"/>
                </a:cubicBezTo>
              </a:path>
              <a:path w="241300" h="1646074" fill="none" stroke="0" extrusionOk="0">
                <a:moveTo>
                  <a:pt x="241300" y="1646074"/>
                </a:moveTo>
                <a:cubicBezTo>
                  <a:pt x="173833" y="1645861"/>
                  <a:pt x="120849" y="1636824"/>
                  <a:pt x="120650" y="1625966"/>
                </a:cubicBezTo>
                <a:cubicBezTo>
                  <a:pt x="120454" y="1533630"/>
                  <a:pt x="139029" y="1301222"/>
                  <a:pt x="120650" y="1218899"/>
                </a:cubicBezTo>
                <a:cubicBezTo>
                  <a:pt x="102271" y="1136576"/>
                  <a:pt x="112141" y="926433"/>
                  <a:pt x="120650" y="843145"/>
                </a:cubicBezTo>
                <a:cubicBezTo>
                  <a:pt x="119708" y="835587"/>
                  <a:pt x="65204" y="818738"/>
                  <a:pt x="0" y="823037"/>
                </a:cubicBezTo>
                <a:cubicBezTo>
                  <a:pt x="68246" y="822709"/>
                  <a:pt x="122707" y="814368"/>
                  <a:pt x="120650" y="802929"/>
                </a:cubicBezTo>
                <a:cubicBezTo>
                  <a:pt x="134326" y="654357"/>
                  <a:pt x="122722" y="606663"/>
                  <a:pt x="120650" y="427175"/>
                </a:cubicBezTo>
                <a:cubicBezTo>
                  <a:pt x="118578" y="247687"/>
                  <a:pt x="109496" y="148141"/>
                  <a:pt x="120650" y="20108"/>
                </a:cubicBezTo>
                <a:cubicBezTo>
                  <a:pt x="121590" y="17926"/>
                  <a:pt x="177655" y="-1005"/>
                  <a:pt x="241300" y="0"/>
                </a:cubicBezTo>
              </a:path>
            </a:pathLst>
          </a:custGeom>
          <a:ln w="254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735D56-BAB7-1434-47B1-BFF9AA7BA07E}"/>
              </a:ext>
            </a:extLst>
          </p:cNvPr>
          <p:cNvSpPr txBox="1"/>
          <p:nvPr/>
        </p:nvSpPr>
        <p:spPr>
          <a:xfrm>
            <a:off x="779547" y="3609190"/>
            <a:ext cx="1216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 run per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E9033-43B9-4F50-C773-BF541AB04E45}"/>
              </a:ext>
            </a:extLst>
          </p:cNvPr>
          <p:cNvSpPr txBox="1"/>
          <p:nvPr/>
        </p:nvSpPr>
        <p:spPr>
          <a:xfrm>
            <a:off x="7488481" y="1475158"/>
            <a:ext cx="3026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tiering (lazy merging)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6BE955-6E0D-ED95-ED86-4173D00BDBBA}"/>
              </a:ext>
            </a:extLst>
          </p:cNvPr>
          <p:cNvSpPr>
            <a:spLocks noChangeAspect="1"/>
          </p:cNvSpPr>
          <p:nvPr/>
        </p:nvSpPr>
        <p:spPr>
          <a:xfrm>
            <a:off x="8773276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CD6ED16-ABA8-4AE4-09E0-285CC5341752}"/>
              </a:ext>
            </a:extLst>
          </p:cNvPr>
          <p:cNvSpPr>
            <a:spLocks noChangeAspect="1"/>
          </p:cNvSpPr>
          <p:nvPr/>
        </p:nvSpPr>
        <p:spPr>
          <a:xfrm>
            <a:off x="8544676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581AA21-328A-8920-F9FB-567094D286F9}"/>
              </a:ext>
            </a:extLst>
          </p:cNvPr>
          <p:cNvSpPr>
            <a:spLocks noChangeAspect="1"/>
          </p:cNvSpPr>
          <p:nvPr/>
        </p:nvSpPr>
        <p:spPr>
          <a:xfrm>
            <a:off x="9046326" y="3006634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90A6647-ED7B-DE72-E120-2A9ABAB6E0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1000">
        <p159:morph option="byObject"/>
      </p:transition>
    </mc:Choice>
    <mc:Fallback xmlns="">
      <p:transition advClick="0" advTm="1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C1C3-3B35-3300-4875-F8FEB6F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Eagerly Do We Compact?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66C75-424F-A60D-01E2-620FC3FD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539"/>
            <a:ext cx="734312" cy="15746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B40FC-5F2F-93D9-053F-EFA2BC3EEE11}"/>
              </a:ext>
            </a:extLst>
          </p:cNvPr>
          <p:cNvCxnSpPr>
            <a:cxnSpLocks/>
          </p:cNvCxnSpPr>
          <p:nvPr/>
        </p:nvCxnSpPr>
        <p:spPr>
          <a:xfrm>
            <a:off x="838200" y="2823486"/>
            <a:ext cx="10039350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5D9018-FC1D-F118-FDD1-8783997A61C0}"/>
              </a:ext>
            </a:extLst>
          </p:cNvPr>
          <p:cNvSpPr>
            <a:spLocks noChangeAspect="1"/>
          </p:cNvSpPr>
          <p:nvPr/>
        </p:nvSpPr>
        <p:spPr>
          <a:xfrm>
            <a:off x="3679723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360228-65E6-B75C-6673-823C5AAD10BE}"/>
              </a:ext>
            </a:extLst>
          </p:cNvPr>
          <p:cNvSpPr>
            <a:spLocks noChangeAspect="1"/>
          </p:cNvSpPr>
          <p:nvPr/>
        </p:nvSpPr>
        <p:spPr>
          <a:xfrm>
            <a:off x="34511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F616F-8575-6CA0-53CA-DF5D29C52B6D}"/>
              </a:ext>
            </a:extLst>
          </p:cNvPr>
          <p:cNvSpPr txBox="1"/>
          <p:nvPr/>
        </p:nvSpPr>
        <p:spPr>
          <a:xfrm>
            <a:off x="2706931" y="1475158"/>
            <a:ext cx="3389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leveling (eager merging)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55876CE-77B1-7F17-EFD0-953803949D86}"/>
              </a:ext>
            </a:extLst>
          </p:cNvPr>
          <p:cNvSpPr>
            <a:spLocks noChangeAspect="1"/>
          </p:cNvSpPr>
          <p:nvPr/>
        </p:nvSpPr>
        <p:spPr>
          <a:xfrm>
            <a:off x="3908323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757841-0406-5876-BE26-8303CF3D51DF}"/>
              </a:ext>
            </a:extLst>
          </p:cNvPr>
          <p:cNvSpPr>
            <a:spLocks/>
          </p:cNvSpPr>
          <p:nvPr/>
        </p:nvSpPr>
        <p:spPr>
          <a:xfrm>
            <a:off x="3451123" y="3002516"/>
            <a:ext cx="9144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3AC837F-4C2C-14AF-FD3E-AC4C02BE67C7}"/>
              </a:ext>
            </a:extLst>
          </p:cNvPr>
          <p:cNvSpPr>
            <a:spLocks/>
          </p:cNvSpPr>
          <p:nvPr/>
        </p:nvSpPr>
        <p:spPr>
          <a:xfrm>
            <a:off x="2993923" y="3638745"/>
            <a:ext cx="18288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1D3504-7FD5-F94B-C4D1-643DAB7AACA4}"/>
              </a:ext>
            </a:extLst>
          </p:cNvPr>
          <p:cNvSpPr>
            <a:spLocks/>
          </p:cNvSpPr>
          <p:nvPr/>
        </p:nvSpPr>
        <p:spPr>
          <a:xfrm>
            <a:off x="2079523" y="4274974"/>
            <a:ext cx="36576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58E699-6318-41C9-DAAF-CCD3BAF910C1}"/>
              </a:ext>
            </a:extLst>
          </p:cNvPr>
          <p:cNvGrpSpPr/>
          <p:nvPr/>
        </p:nvGrpSpPr>
        <p:grpSpPr>
          <a:xfrm>
            <a:off x="2206956" y="4921236"/>
            <a:ext cx="2969062" cy="371872"/>
            <a:chOff x="2206956" y="4921236"/>
            <a:chExt cx="2969062" cy="3718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175CAB-19EB-211A-8172-12F0AF3AEC11}"/>
                </a:ext>
              </a:extLst>
            </p:cNvPr>
            <p:cNvSpPr txBox="1"/>
            <p:nvPr/>
          </p:nvSpPr>
          <p:spPr>
            <a:xfrm>
              <a:off x="2642953" y="4921236"/>
              <a:ext cx="2533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read performance</a:t>
              </a:r>
            </a:p>
          </p:txBody>
        </p:sp>
        <p:pic>
          <p:nvPicPr>
            <p:cNvPr id="16" name="Graphic 15" descr="Badge Tick with solid fill">
              <a:extLst>
                <a:ext uri="{FF2B5EF4-FFF2-40B4-BE49-F238E27FC236}">
                  <a16:creationId xmlns:a16="http://schemas.microsoft.com/office/drawing/2014/main" id="{B82E3797-EC9E-1741-48B6-669515048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6" y="4990961"/>
              <a:ext cx="302147" cy="30214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F46578-F8A4-5EC3-1484-98BBC13FA20F}"/>
              </a:ext>
            </a:extLst>
          </p:cNvPr>
          <p:cNvGrpSpPr/>
          <p:nvPr/>
        </p:nvGrpSpPr>
        <p:grpSpPr>
          <a:xfrm>
            <a:off x="2206955" y="5362276"/>
            <a:ext cx="3130165" cy="369332"/>
            <a:chOff x="2206955" y="4943313"/>
            <a:chExt cx="3130165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AD1766-E8DB-E77F-F35A-4C9695925C41}"/>
                </a:ext>
              </a:extLst>
            </p:cNvPr>
            <p:cNvSpPr txBox="1"/>
            <p:nvPr/>
          </p:nvSpPr>
          <p:spPr>
            <a:xfrm>
              <a:off x="2643754" y="4943313"/>
              <a:ext cx="2693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good space amplification</a:t>
              </a:r>
            </a:p>
          </p:txBody>
        </p:sp>
        <p:pic>
          <p:nvPicPr>
            <p:cNvPr id="20" name="Graphic 19" descr="Badge Tick with solid fill">
              <a:extLst>
                <a:ext uri="{FF2B5EF4-FFF2-40B4-BE49-F238E27FC236}">
                  <a16:creationId xmlns:a16="http://schemas.microsoft.com/office/drawing/2014/main" id="{1CAC55B4-4CC6-CBE5-0EE8-C522906E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955" y="5010498"/>
              <a:ext cx="302147" cy="30214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6C72E8D-AFFC-6CAA-C767-B9C296E41942}"/>
              </a:ext>
            </a:extLst>
          </p:cNvPr>
          <p:cNvSpPr txBox="1"/>
          <p:nvPr/>
        </p:nvSpPr>
        <p:spPr>
          <a:xfrm>
            <a:off x="2669403" y="5813350"/>
            <a:ext cx="2547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high write amplification</a:t>
            </a:r>
          </a:p>
        </p:txBody>
      </p:sp>
      <p:pic>
        <p:nvPicPr>
          <p:cNvPr id="25" name="Graphic 24" descr="Badge Cross with solid fill">
            <a:extLst>
              <a:ext uri="{FF2B5EF4-FFF2-40B4-BE49-F238E27FC236}">
                <a16:creationId xmlns:a16="http://schemas.microsoft.com/office/drawing/2014/main" id="{F8BDFA13-5A45-7837-E9DD-565E8BD66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6955" y="5851130"/>
            <a:ext cx="302147" cy="302147"/>
          </a:xfrm>
          <a:prstGeom prst="rect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id="{9A6A15D6-F4FE-67D5-CC13-8CC39094A4C7}"/>
              </a:ext>
            </a:extLst>
          </p:cNvPr>
          <p:cNvSpPr/>
          <p:nvPr/>
        </p:nvSpPr>
        <p:spPr>
          <a:xfrm>
            <a:off x="1766085" y="3104698"/>
            <a:ext cx="241300" cy="1646074"/>
          </a:xfrm>
          <a:custGeom>
            <a:avLst/>
            <a:gdLst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18899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27175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  <a:gd name="connsiteX9" fmla="*/ 241300 w 241300"/>
              <a:gd name="connsiteY9" fmla="*/ 581613 h 1646074"/>
              <a:gd name="connsiteX10" fmla="*/ 241300 w 241300"/>
              <a:gd name="connsiteY10" fmla="*/ 1146765 h 1646074"/>
              <a:gd name="connsiteX11" fmla="*/ 241300 w 241300"/>
              <a:gd name="connsiteY11" fmla="*/ 1646074 h 1646074"/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34556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19347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00" h="1646074" stroke="0" extrusionOk="0">
                <a:moveTo>
                  <a:pt x="241300" y="1646074"/>
                </a:moveTo>
                <a:cubicBezTo>
                  <a:pt x="173292" y="1645226"/>
                  <a:pt x="119633" y="1637453"/>
                  <a:pt x="120650" y="1625966"/>
                </a:cubicBezTo>
                <a:cubicBezTo>
                  <a:pt x="114605" y="1532330"/>
                  <a:pt x="106766" y="1351079"/>
                  <a:pt x="120650" y="1218899"/>
                </a:cubicBezTo>
                <a:cubicBezTo>
                  <a:pt x="134534" y="1086719"/>
                  <a:pt x="137883" y="962956"/>
                  <a:pt x="120650" y="843145"/>
                </a:cubicBezTo>
                <a:cubicBezTo>
                  <a:pt x="109843" y="826127"/>
                  <a:pt x="73599" y="826366"/>
                  <a:pt x="0" y="823037"/>
                </a:cubicBezTo>
                <a:cubicBezTo>
                  <a:pt x="68720" y="823285"/>
                  <a:pt x="121641" y="811995"/>
                  <a:pt x="120650" y="802929"/>
                </a:cubicBezTo>
                <a:cubicBezTo>
                  <a:pt x="137827" y="713483"/>
                  <a:pt x="127434" y="583195"/>
                  <a:pt x="120650" y="427175"/>
                </a:cubicBezTo>
                <a:cubicBezTo>
                  <a:pt x="113866" y="271155"/>
                  <a:pt x="127418" y="199097"/>
                  <a:pt x="120650" y="20108"/>
                </a:cubicBezTo>
                <a:cubicBezTo>
                  <a:pt x="128800" y="13566"/>
                  <a:pt x="183631" y="2155"/>
                  <a:pt x="241300" y="0"/>
                </a:cubicBezTo>
                <a:cubicBezTo>
                  <a:pt x="228152" y="240883"/>
                  <a:pt x="220421" y="319225"/>
                  <a:pt x="241300" y="581613"/>
                </a:cubicBezTo>
                <a:cubicBezTo>
                  <a:pt x="262179" y="844001"/>
                  <a:pt x="224044" y="889259"/>
                  <a:pt x="241300" y="1146765"/>
                </a:cubicBezTo>
                <a:cubicBezTo>
                  <a:pt x="258556" y="1404271"/>
                  <a:pt x="230950" y="1481335"/>
                  <a:pt x="241300" y="1646074"/>
                </a:cubicBezTo>
                <a:close/>
              </a:path>
              <a:path w="241300" h="1646074" fill="none" extrusionOk="0">
                <a:moveTo>
                  <a:pt x="241300" y="1646074"/>
                </a:moveTo>
                <a:cubicBezTo>
                  <a:pt x="174596" y="1644162"/>
                  <a:pt x="122238" y="1637402"/>
                  <a:pt x="120650" y="1625966"/>
                </a:cubicBezTo>
                <a:cubicBezTo>
                  <a:pt x="107887" y="1506508"/>
                  <a:pt x="130822" y="1423708"/>
                  <a:pt x="120650" y="1234556"/>
                </a:cubicBezTo>
                <a:cubicBezTo>
                  <a:pt x="110479" y="1045404"/>
                  <a:pt x="131594" y="982690"/>
                  <a:pt x="120650" y="843145"/>
                </a:cubicBezTo>
                <a:cubicBezTo>
                  <a:pt x="128484" y="834782"/>
                  <a:pt x="69124" y="831426"/>
                  <a:pt x="0" y="823037"/>
                </a:cubicBezTo>
                <a:cubicBezTo>
                  <a:pt x="67974" y="822643"/>
                  <a:pt x="121917" y="813756"/>
                  <a:pt x="120650" y="802929"/>
                </a:cubicBezTo>
                <a:cubicBezTo>
                  <a:pt x="102681" y="653171"/>
                  <a:pt x="104770" y="566392"/>
                  <a:pt x="120650" y="419347"/>
                </a:cubicBezTo>
                <a:cubicBezTo>
                  <a:pt x="136530" y="272302"/>
                  <a:pt x="126972" y="175281"/>
                  <a:pt x="120650" y="20108"/>
                </a:cubicBezTo>
                <a:cubicBezTo>
                  <a:pt x="126354" y="2191"/>
                  <a:pt x="177816" y="2920"/>
                  <a:pt x="241300" y="0"/>
                </a:cubicBezTo>
              </a:path>
              <a:path w="241300" h="1646074" fill="none" stroke="0" extrusionOk="0">
                <a:moveTo>
                  <a:pt x="241300" y="1646074"/>
                </a:moveTo>
                <a:cubicBezTo>
                  <a:pt x="173833" y="1645861"/>
                  <a:pt x="120849" y="1636824"/>
                  <a:pt x="120650" y="1625966"/>
                </a:cubicBezTo>
                <a:cubicBezTo>
                  <a:pt x="120454" y="1533630"/>
                  <a:pt x="139029" y="1301222"/>
                  <a:pt x="120650" y="1218899"/>
                </a:cubicBezTo>
                <a:cubicBezTo>
                  <a:pt x="102271" y="1136576"/>
                  <a:pt x="112141" y="926433"/>
                  <a:pt x="120650" y="843145"/>
                </a:cubicBezTo>
                <a:cubicBezTo>
                  <a:pt x="119708" y="835587"/>
                  <a:pt x="65204" y="818738"/>
                  <a:pt x="0" y="823037"/>
                </a:cubicBezTo>
                <a:cubicBezTo>
                  <a:pt x="68246" y="822709"/>
                  <a:pt x="122707" y="814368"/>
                  <a:pt x="120650" y="802929"/>
                </a:cubicBezTo>
                <a:cubicBezTo>
                  <a:pt x="134326" y="654357"/>
                  <a:pt x="122722" y="606663"/>
                  <a:pt x="120650" y="427175"/>
                </a:cubicBezTo>
                <a:cubicBezTo>
                  <a:pt x="118578" y="247687"/>
                  <a:pt x="109496" y="148141"/>
                  <a:pt x="120650" y="20108"/>
                </a:cubicBezTo>
                <a:cubicBezTo>
                  <a:pt x="121590" y="17926"/>
                  <a:pt x="177655" y="-1005"/>
                  <a:pt x="241300" y="0"/>
                </a:cubicBezTo>
              </a:path>
            </a:pathLst>
          </a:custGeom>
          <a:ln w="254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735D56-BAB7-1434-47B1-BFF9AA7BA07E}"/>
              </a:ext>
            </a:extLst>
          </p:cNvPr>
          <p:cNvSpPr txBox="1"/>
          <p:nvPr/>
        </p:nvSpPr>
        <p:spPr>
          <a:xfrm>
            <a:off x="779547" y="3609190"/>
            <a:ext cx="1216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 run per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E9033-43B9-4F50-C773-BF541AB04E45}"/>
              </a:ext>
            </a:extLst>
          </p:cNvPr>
          <p:cNvSpPr txBox="1"/>
          <p:nvPr/>
        </p:nvSpPr>
        <p:spPr>
          <a:xfrm>
            <a:off x="7488481" y="1475158"/>
            <a:ext cx="3026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tiering (lazy merging)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6BE955-6E0D-ED95-ED86-4173D00BDBBA}"/>
              </a:ext>
            </a:extLst>
          </p:cNvPr>
          <p:cNvSpPr>
            <a:spLocks noChangeAspect="1"/>
          </p:cNvSpPr>
          <p:nvPr/>
        </p:nvSpPr>
        <p:spPr>
          <a:xfrm>
            <a:off x="8773276" y="2085075"/>
            <a:ext cx="457200" cy="45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CD6ED16-ABA8-4AE4-09E0-285CC5341752}"/>
              </a:ext>
            </a:extLst>
          </p:cNvPr>
          <p:cNvSpPr>
            <a:spLocks noChangeAspect="1"/>
          </p:cNvSpPr>
          <p:nvPr/>
        </p:nvSpPr>
        <p:spPr>
          <a:xfrm>
            <a:off x="8544676" y="300251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581AA21-328A-8920-F9FB-567094D286F9}"/>
              </a:ext>
            </a:extLst>
          </p:cNvPr>
          <p:cNvSpPr>
            <a:spLocks noChangeAspect="1"/>
          </p:cNvSpPr>
          <p:nvPr/>
        </p:nvSpPr>
        <p:spPr>
          <a:xfrm>
            <a:off x="9046326" y="3006634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54A2459-939C-BD2D-133C-FE878D6DC2D2}"/>
              </a:ext>
            </a:extLst>
          </p:cNvPr>
          <p:cNvSpPr>
            <a:spLocks noChangeAspect="1"/>
          </p:cNvSpPr>
          <p:nvPr/>
        </p:nvSpPr>
        <p:spPr>
          <a:xfrm>
            <a:off x="8087476" y="3646981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C53BF75-A733-0E5E-C3E6-FB9EF1CDB0C4}"/>
              </a:ext>
            </a:extLst>
          </p:cNvPr>
          <p:cNvSpPr>
            <a:spLocks noChangeAspect="1"/>
          </p:cNvSpPr>
          <p:nvPr/>
        </p:nvSpPr>
        <p:spPr>
          <a:xfrm>
            <a:off x="8589126" y="3651099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F448B2F-E2A2-C074-CEB0-3AA7745C0F78}"/>
              </a:ext>
            </a:extLst>
          </p:cNvPr>
          <p:cNvSpPr>
            <a:spLocks noChangeAspect="1"/>
          </p:cNvSpPr>
          <p:nvPr/>
        </p:nvSpPr>
        <p:spPr>
          <a:xfrm>
            <a:off x="9090776" y="3646981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618D394-A5D7-81B4-07A4-4FCEFDB4ED33}"/>
              </a:ext>
            </a:extLst>
          </p:cNvPr>
          <p:cNvSpPr>
            <a:spLocks noChangeAspect="1"/>
          </p:cNvSpPr>
          <p:nvPr/>
        </p:nvSpPr>
        <p:spPr>
          <a:xfrm>
            <a:off x="9592426" y="3651099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6A7F382-97F7-3581-21C2-EC7CB67F9D15}"/>
              </a:ext>
            </a:extLst>
          </p:cNvPr>
          <p:cNvSpPr>
            <a:spLocks noChangeAspect="1"/>
          </p:cNvSpPr>
          <p:nvPr/>
        </p:nvSpPr>
        <p:spPr>
          <a:xfrm>
            <a:off x="7084176" y="427085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217C72C-7C70-36DE-A241-F17DDA6D7C8F}"/>
              </a:ext>
            </a:extLst>
          </p:cNvPr>
          <p:cNvSpPr>
            <a:spLocks noChangeAspect="1"/>
          </p:cNvSpPr>
          <p:nvPr/>
        </p:nvSpPr>
        <p:spPr>
          <a:xfrm>
            <a:off x="7585826" y="4274974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33E667E-79BD-DC03-8CF2-985AD933797B}"/>
              </a:ext>
            </a:extLst>
          </p:cNvPr>
          <p:cNvSpPr>
            <a:spLocks noChangeAspect="1"/>
          </p:cNvSpPr>
          <p:nvPr/>
        </p:nvSpPr>
        <p:spPr>
          <a:xfrm>
            <a:off x="8087476" y="427085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0A5D097-E17F-F747-C877-FB8822DD053A}"/>
              </a:ext>
            </a:extLst>
          </p:cNvPr>
          <p:cNvSpPr>
            <a:spLocks noChangeAspect="1"/>
          </p:cNvSpPr>
          <p:nvPr/>
        </p:nvSpPr>
        <p:spPr>
          <a:xfrm>
            <a:off x="8589126" y="4274974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B4E76C3-2B6D-A5A9-351D-7D4AC4683040}"/>
              </a:ext>
            </a:extLst>
          </p:cNvPr>
          <p:cNvSpPr>
            <a:spLocks noChangeAspect="1"/>
          </p:cNvSpPr>
          <p:nvPr/>
        </p:nvSpPr>
        <p:spPr>
          <a:xfrm>
            <a:off x="9090776" y="4266738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CA3D13F-FE6C-655A-1ED0-5FC90602FE34}"/>
              </a:ext>
            </a:extLst>
          </p:cNvPr>
          <p:cNvSpPr>
            <a:spLocks noChangeAspect="1"/>
          </p:cNvSpPr>
          <p:nvPr/>
        </p:nvSpPr>
        <p:spPr>
          <a:xfrm>
            <a:off x="9592426" y="427085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E81A49F-FD91-E274-A01D-6B6E0F8E13C2}"/>
              </a:ext>
            </a:extLst>
          </p:cNvPr>
          <p:cNvSpPr>
            <a:spLocks noChangeAspect="1"/>
          </p:cNvSpPr>
          <p:nvPr/>
        </p:nvSpPr>
        <p:spPr>
          <a:xfrm>
            <a:off x="10094076" y="4266738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CA478FC-3F8C-F2F0-C51F-5216C0F1DF52}"/>
              </a:ext>
            </a:extLst>
          </p:cNvPr>
          <p:cNvSpPr>
            <a:spLocks noChangeAspect="1"/>
          </p:cNvSpPr>
          <p:nvPr/>
        </p:nvSpPr>
        <p:spPr>
          <a:xfrm>
            <a:off x="10595726" y="4270856"/>
            <a:ext cx="4572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E81968CF-9E39-B274-DA4D-F8D591AB7647}"/>
              </a:ext>
            </a:extLst>
          </p:cNvPr>
          <p:cNvSpPr/>
          <p:nvPr/>
        </p:nvSpPr>
        <p:spPr>
          <a:xfrm rot="10800000">
            <a:off x="11085529" y="3044308"/>
            <a:ext cx="241300" cy="1646074"/>
          </a:xfrm>
          <a:custGeom>
            <a:avLst/>
            <a:gdLst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18899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27175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  <a:gd name="connsiteX9" fmla="*/ 241300 w 241300"/>
              <a:gd name="connsiteY9" fmla="*/ 581613 h 1646074"/>
              <a:gd name="connsiteX10" fmla="*/ 241300 w 241300"/>
              <a:gd name="connsiteY10" fmla="*/ 1146765 h 1646074"/>
              <a:gd name="connsiteX11" fmla="*/ 241300 w 241300"/>
              <a:gd name="connsiteY11" fmla="*/ 1646074 h 1646074"/>
              <a:gd name="connsiteX0" fmla="*/ 241300 w 241300"/>
              <a:gd name="connsiteY0" fmla="*/ 1646074 h 1646074"/>
              <a:gd name="connsiteX1" fmla="*/ 120650 w 241300"/>
              <a:gd name="connsiteY1" fmla="*/ 1625966 h 1646074"/>
              <a:gd name="connsiteX2" fmla="*/ 120650 w 241300"/>
              <a:gd name="connsiteY2" fmla="*/ 1234556 h 1646074"/>
              <a:gd name="connsiteX3" fmla="*/ 120650 w 241300"/>
              <a:gd name="connsiteY3" fmla="*/ 843145 h 1646074"/>
              <a:gd name="connsiteX4" fmla="*/ 0 w 241300"/>
              <a:gd name="connsiteY4" fmla="*/ 823037 h 1646074"/>
              <a:gd name="connsiteX5" fmla="*/ 120650 w 241300"/>
              <a:gd name="connsiteY5" fmla="*/ 802929 h 1646074"/>
              <a:gd name="connsiteX6" fmla="*/ 120650 w 241300"/>
              <a:gd name="connsiteY6" fmla="*/ 419347 h 1646074"/>
              <a:gd name="connsiteX7" fmla="*/ 120650 w 241300"/>
              <a:gd name="connsiteY7" fmla="*/ 20108 h 1646074"/>
              <a:gd name="connsiteX8" fmla="*/ 241300 w 241300"/>
              <a:gd name="connsiteY8" fmla="*/ 0 h 164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00" h="1646074" stroke="0" extrusionOk="0">
                <a:moveTo>
                  <a:pt x="241300" y="1646074"/>
                </a:moveTo>
                <a:cubicBezTo>
                  <a:pt x="173292" y="1645226"/>
                  <a:pt x="119633" y="1637453"/>
                  <a:pt x="120650" y="1625966"/>
                </a:cubicBezTo>
                <a:cubicBezTo>
                  <a:pt x="114605" y="1532330"/>
                  <a:pt x="106766" y="1351079"/>
                  <a:pt x="120650" y="1218899"/>
                </a:cubicBezTo>
                <a:cubicBezTo>
                  <a:pt x="134534" y="1086719"/>
                  <a:pt x="137883" y="962956"/>
                  <a:pt x="120650" y="843145"/>
                </a:cubicBezTo>
                <a:cubicBezTo>
                  <a:pt x="109843" y="826127"/>
                  <a:pt x="73599" y="826366"/>
                  <a:pt x="0" y="823037"/>
                </a:cubicBezTo>
                <a:cubicBezTo>
                  <a:pt x="68720" y="823285"/>
                  <a:pt x="121641" y="811995"/>
                  <a:pt x="120650" y="802929"/>
                </a:cubicBezTo>
                <a:cubicBezTo>
                  <a:pt x="137827" y="713483"/>
                  <a:pt x="127434" y="583195"/>
                  <a:pt x="120650" y="427175"/>
                </a:cubicBezTo>
                <a:cubicBezTo>
                  <a:pt x="113866" y="271155"/>
                  <a:pt x="127418" y="199097"/>
                  <a:pt x="120650" y="20108"/>
                </a:cubicBezTo>
                <a:cubicBezTo>
                  <a:pt x="128800" y="13566"/>
                  <a:pt x="183631" y="2155"/>
                  <a:pt x="241300" y="0"/>
                </a:cubicBezTo>
                <a:cubicBezTo>
                  <a:pt x="228152" y="240883"/>
                  <a:pt x="220421" y="319225"/>
                  <a:pt x="241300" y="581613"/>
                </a:cubicBezTo>
                <a:cubicBezTo>
                  <a:pt x="262179" y="844001"/>
                  <a:pt x="224044" y="889259"/>
                  <a:pt x="241300" y="1146765"/>
                </a:cubicBezTo>
                <a:cubicBezTo>
                  <a:pt x="258556" y="1404271"/>
                  <a:pt x="230950" y="1481335"/>
                  <a:pt x="241300" y="1646074"/>
                </a:cubicBezTo>
                <a:close/>
              </a:path>
              <a:path w="241300" h="1646074" fill="none" extrusionOk="0">
                <a:moveTo>
                  <a:pt x="241300" y="1646074"/>
                </a:moveTo>
                <a:cubicBezTo>
                  <a:pt x="174596" y="1644162"/>
                  <a:pt x="122238" y="1637402"/>
                  <a:pt x="120650" y="1625966"/>
                </a:cubicBezTo>
                <a:cubicBezTo>
                  <a:pt x="107887" y="1506508"/>
                  <a:pt x="130822" y="1423708"/>
                  <a:pt x="120650" y="1234556"/>
                </a:cubicBezTo>
                <a:cubicBezTo>
                  <a:pt x="110479" y="1045404"/>
                  <a:pt x="131594" y="982690"/>
                  <a:pt x="120650" y="843145"/>
                </a:cubicBezTo>
                <a:cubicBezTo>
                  <a:pt x="128484" y="834782"/>
                  <a:pt x="69124" y="831426"/>
                  <a:pt x="0" y="823037"/>
                </a:cubicBezTo>
                <a:cubicBezTo>
                  <a:pt x="67974" y="822643"/>
                  <a:pt x="121917" y="813756"/>
                  <a:pt x="120650" y="802929"/>
                </a:cubicBezTo>
                <a:cubicBezTo>
                  <a:pt x="102681" y="653171"/>
                  <a:pt x="104770" y="566392"/>
                  <a:pt x="120650" y="419347"/>
                </a:cubicBezTo>
                <a:cubicBezTo>
                  <a:pt x="136530" y="272302"/>
                  <a:pt x="126972" y="175281"/>
                  <a:pt x="120650" y="20108"/>
                </a:cubicBezTo>
                <a:cubicBezTo>
                  <a:pt x="126354" y="2191"/>
                  <a:pt x="177816" y="2920"/>
                  <a:pt x="241300" y="0"/>
                </a:cubicBezTo>
              </a:path>
              <a:path w="241300" h="1646074" fill="none" stroke="0" extrusionOk="0">
                <a:moveTo>
                  <a:pt x="241300" y="1646074"/>
                </a:moveTo>
                <a:cubicBezTo>
                  <a:pt x="173833" y="1645861"/>
                  <a:pt x="120849" y="1636824"/>
                  <a:pt x="120650" y="1625966"/>
                </a:cubicBezTo>
                <a:cubicBezTo>
                  <a:pt x="120454" y="1533630"/>
                  <a:pt x="139029" y="1301222"/>
                  <a:pt x="120650" y="1218899"/>
                </a:cubicBezTo>
                <a:cubicBezTo>
                  <a:pt x="102271" y="1136576"/>
                  <a:pt x="112141" y="926433"/>
                  <a:pt x="120650" y="843145"/>
                </a:cubicBezTo>
                <a:cubicBezTo>
                  <a:pt x="119708" y="835587"/>
                  <a:pt x="65204" y="818738"/>
                  <a:pt x="0" y="823037"/>
                </a:cubicBezTo>
                <a:cubicBezTo>
                  <a:pt x="68246" y="822709"/>
                  <a:pt x="122707" y="814368"/>
                  <a:pt x="120650" y="802929"/>
                </a:cubicBezTo>
                <a:cubicBezTo>
                  <a:pt x="134326" y="654357"/>
                  <a:pt x="122722" y="606663"/>
                  <a:pt x="120650" y="427175"/>
                </a:cubicBezTo>
                <a:cubicBezTo>
                  <a:pt x="118578" y="247687"/>
                  <a:pt x="109496" y="148141"/>
                  <a:pt x="120650" y="20108"/>
                </a:cubicBezTo>
                <a:cubicBezTo>
                  <a:pt x="121590" y="17926"/>
                  <a:pt x="177655" y="-1005"/>
                  <a:pt x="241300" y="0"/>
                </a:cubicBezTo>
              </a:path>
            </a:pathLst>
          </a:custGeom>
          <a:ln w="254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7B7A9C-A031-C812-EEAD-0D694BD3B4EF}"/>
              </a:ext>
            </a:extLst>
          </p:cNvPr>
          <p:cNvSpPr txBox="1"/>
          <p:nvPr/>
        </p:nvSpPr>
        <p:spPr>
          <a:xfrm>
            <a:off x="11066411" y="3413916"/>
            <a:ext cx="1216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 runs per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6E6725-E62E-F969-13E2-AC8F1960CAE5}"/>
              </a:ext>
            </a:extLst>
          </p:cNvPr>
          <p:cNvSpPr txBox="1"/>
          <p:nvPr/>
        </p:nvSpPr>
        <p:spPr>
          <a:xfrm>
            <a:off x="7843483" y="4921236"/>
            <a:ext cx="2488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poor read performance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B8BDBB-29D8-DF36-9892-2BA8BB104FD5}"/>
              </a:ext>
            </a:extLst>
          </p:cNvPr>
          <p:cNvSpPr txBox="1"/>
          <p:nvPr/>
        </p:nvSpPr>
        <p:spPr>
          <a:xfrm>
            <a:off x="7844284" y="5362276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poor space amplification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6BC258-12A0-3671-85CB-C0590CF2F8E5}"/>
              </a:ext>
            </a:extLst>
          </p:cNvPr>
          <p:cNvSpPr txBox="1"/>
          <p:nvPr/>
        </p:nvSpPr>
        <p:spPr>
          <a:xfrm>
            <a:off x="7843280" y="5813350"/>
            <a:ext cx="3013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good ingestion performance</a:t>
            </a:r>
          </a:p>
        </p:txBody>
      </p:sp>
      <p:pic>
        <p:nvPicPr>
          <p:cNvPr id="48" name="Graphic 47" descr="Badge Cross with solid fill">
            <a:extLst>
              <a:ext uri="{FF2B5EF4-FFF2-40B4-BE49-F238E27FC236}">
                <a16:creationId xmlns:a16="http://schemas.microsoft.com/office/drawing/2014/main" id="{95930C41-D580-9DEE-95A1-17B770ED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5043" y="5429461"/>
            <a:ext cx="302147" cy="302147"/>
          </a:xfrm>
          <a:prstGeom prst="rect">
            <a:avLst/>
          </a:prstGeom>
        </p:spPr>
      </p:pic>
      <p:pic>
        <p:nvPicPr>
          <p:cNvPr id="49" name="Graphic 48" descr="Badge Cross with solid fill">
            <a:extLst>
              <a:ext uri="{FF2B5EF4-FFF2-40B4-BE49-F238E27FC236}">
                <a16:creationId xmlns:a16="http://schemas.microsoft.com/office/drawing/2014/main" id="{4235E744-FF71-F459-FB8D-E65C0F55C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5042" y="4985386"/>
            <a:ext cx="302147" cy="302147"/>
          </a:xfrm>
          <a:prstGeom prst="rect">
            <a:avLst/>
          </a:prstGeom>
        </p:spPr>
      </p:pic>
      <p:pic>
        <p:nvPicPr>
          <p:cNvPr id="50" name="Graphic 49" descr="Badge Tick with solid fill">
            <a:extLst>
              <a:ext uri="{FF2B5EF4-FFF2-40B4-BE49-F238E27FC236}">
                <a16:creationId xmlns:a16="http://schemas.microsoft.com/office/drawing/2014/main" id="{A5D482C3-3700-0AE9-C612-EECEA3437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5042" y="5880535"/>
            <a:ext cx="302147" cy="302147"/>
          </a:xfrm>
          <a:prstGeom prst="rect">
            <a:avLst/>
          </a:prstGeom>
        </p:spPr>
      </p:pic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AA4BB996-62F1-7B05-0F9A-9AED13FE08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985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1062251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000" dirty="0"/>
              <a:t>Are There Faster Alternatives?</a:t>
            </a:r>
            <a:endParaRPr sz="3000" dirty="0"/>
          </a:p>
        </p:txBody>
      </p:sp>
      <p:sp>
        <p:nvSpPr>
          <p:cNvPr id="354" name="TextBox 85"/>
          <p:cNvSpPr txBox="1"/>
          <p:nvPr/>
        </p:nvSpPr>
        <p:spPr>
          <a:xfrm>
            <a:off x="3638649" y="2215835"/>
            <a:ext cx="220028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Standard ingestion</a:t>
            </a:r>
          </a:p>
        </p:txBody>
      </p:sp>
      <p:sp>
        <p:nvSpPr>
          <p:cNvPr id="355" name="TextBox 86"/>
          <p:cNvSpPr txBox="1"/>
          <p:nvPr/>
        </p:nvSpPr>
        <p:spPr>
          <a:xfrm>
            <a:off x="3584949" y="4601911"/>
            <a:ext cx="148053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Bulk loading</a:t>
            </a:r>
          </a:p>
        </p:txBody>
      </p:sp>
      <p:sp>
        <p:nvSpPr>
          <p:cNvPr id="360" name="TextBox 26"/>
          <p:cNvSpPr txBox="1"/>
          <p:nvPr/>
        </p:nvSpPr>
        <p:spPr>
          <a:xfrm>
            <a:off x="8444064" y="5150913"/>
            <a:ext cx="8136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Sorted</a:t>
            </a:r>
          </a:p>
        </p:txBody>
      </p:sp>
      <p:sp>
        <p:nvSpPr>
          <p:cNvPr id="361" name="Straight Connector 4"/>
          <p:cNvSpPr/>
          <p:nvPr/>
        </p:nvSpPr>
        <p:spPr>
          <a:xfrm>
            <a:off x="3331083" y="5152609"/>
            <a:ext cx="5757063" cy="1"/>
          </a:xfrm>
          <a:prstGeom prst="line">
            <a:avLst/>
          </a:prstGeom>
          <a:ln w="317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2" name="Straight Connector 5"/>
          <p:cNvSpPr/>
          <p:nvPr/>
        </p:nvSpPr>
        <p:spPr>
          <a:xfrm flipH="1">
            <a:off x="3331082" y="2359420"/>
            <a:ext cx="1" cy="2793190"/>
          </a:xfrm>
          <a:prstGeom prst="line">
            <a:avLst/>
          </a:prstGeom>
          <a:ln w="317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3" name="TextBox 23"/>
          <p:cNvSpPr txBox="1"/>
          <p:nvPr/>
        </p:nvSpPr>
        <p:spPr>
          <a:xfrm>
            <a:off x="2700623" y="5159207"/>
            <a:ext cx="126092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Scrambled</a:t>
            </a:r>
          </a:p>
        </p:txBody>
      </p:sp>
      <p:sp>
        <p:nvSpPr>
          <p:cNvPr id="364" name="TextBox 28"/>
          <p:cNvSpPr txBox="1"/>
          <p:nvPr/>
        </p:nvSpPr>
        <p:spPr>
          <a:xfrm>
            <a:off x="4583820" y="5272974"/>
            <a:ext cx="30963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Increasing data </a:t>
            </a:r>
            <a:r>
              <a:rPr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sortedness</a:t>
            </a:r>
            <a:endParaRPr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5" name="TextBox 29"/>
          <p:cNvSpPr txBox="1"/>
          <p:nvPr/>
        </p:nvSpPr>
        <p:spPr>
          <a:xfrm rot="16200000">
            <a:off x="2310470" y="3571350"/>
            <a:ext cx="166487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Ingestion 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cost</a:t>
            </a:r>
            <a:endParaRPr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6" name="Straight Connector 31"/>
          <p:cNvSpPr/>
          <p:nvPr/>
        </p:nvSpPr>
        <p:spPr>
          <a:xfrm>
            <a:off x="3331083" y="2628864"/>
            <a:ext cx="5721013" cy="48937"/>
          </a:xfrm>
          <a:prstGeom prst="line">
            <a:avLst/>
          </a:prstGeom>
          <a:ln w="19050">
            <a:solidFill>
              <a:schemeClr val="accent3"/>
            </a:solidFill>
            <a:miter/>
            <a:tailEnd type="diamond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82" name="Straight Connector 82"/>
          <p:cNvSpPr/>
          <p:nvPr/>
        </p:nvSpPr>
        <p:spPr>
          <a:xfrm>
            <a:off x="3317350" y="4634971"/>
            <a:ext cx="5734746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85" name="9"/>
          <p:cNvSpPr txBox="1">
            <a:spLocks noGrp="1"/>
          </p:cNvSpPr>
          <p:nvPr>
            <p:ph type="sldNum" sz="quarter" idx="2"/>
          </p:nvPr>
        </p:nvSpPr>
        <p:spPr>
          <a:xfrm>
            <a:off x="11150985" y="6369260"/>
            <a:ext cx="190115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Lucida Grande" panose="020B0600040502020204" pitchFamily="34" charset="0"/>
                <a:cs typeface="Lucida Grande" panose="020B0600040502020204" pitchFamily="34" charset="0"/>
              </a:rPr>
              <a:t>7</a:t>
            </a:fld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2" name="TextBox 86">
            <a:extLst>
              <a:ext uri="{FF2B5EF4-FFF2-40B4-BE49-F238E27FC236}">
                <a16:creationId xmlns:a16="http://schemas.microsoft.com/office/drawing/2014/main" id="{7924CD08-2B55-3648-0AEB-70A9CF594AC6}"/>
              </a:ext>
            </a:extLst>
          </p:cNvPr>
          <p:cNvSpPr txBox="1"/>
          <p:nvPr/>
        </p:nvSpPr>
        <p:spPr>
          <a:xfrm>
            <a:off x="5046652" y="3581534"/>
            <a:ext cx="612282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sz="2400" b="1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Bulk loading</a:t>
            </a:r>
            <a:r>
              <a:rPr lang="en-US" sz="2400" b="1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requires all data a priori!</a:t>
            </a:r>
            <a:endParaRPr sz="2400" b="1" dirty="0">
              <a:solidFill>
                <a:srgbClr val="FF0000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4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1062251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000" dirty="0"/>
              <a:t>Ideally, Higher </a:t>
            </a:r>
            <a:r>
              <a:rPr lang="en-US" sz="3000" dirty="0" err="1"/>
              <a:t>Sortedness</a:t>
            </a:r>
            <a:r>
              <a:rPr lang="en-US" sz="3000" dirty="0"/>
              <a:t> Should Lead to Faster Ingestion</a:t>
            </a:r>
            <a:endParaRPr sz="3000" dirty="0"/>
          </a:p>
        </p:txBody>
      </p:sp>
      <p:sp>
        <p:nvSpPr>
          <p:cNvPr id="354" name="TextBox 85"/>
          <p:cNvSpPr txBox="1"/>
          <p:nvPr/>
        </p:nvSpPr>
        <p:spPr>
          <a:xfrm>
            <a:off x="3638649" y="2215835"/>
            <a:ext cx="220028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Standard ingestion</a:t>
            </a:r>
          </a:p>
        </p:txBody>
      </p:sp>
      <p:sp>
        <p:nvSpPr>
          <p:cNvPr id="355" name="TextBox 86"/>
          <p:cNvSpPr txBox="1"/>
          <p:nvPr/>
        </p:nvSpPr>
        <p:spPr>
          <a:xfrm>
            <a:off x="3584949" y="4601911"/>
            <a:ext cx="148053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Bulk loading</a:t>
            </a:r>
          </a:p>
        </p:txBody>
      </p:sp>
      <p:sp>
        <p:nvSpPr>
          <p:cNvPr id="356" name="TextBox 87"/>
          <p:cNvSpPr txBox="1"/>
          <p:nvPr/>
        </p:nvSpPr>
        <p:spPr>
          <a:xfrm rot="2063028">
            <a:off x="3552558" y="3503385"/>
            <a:ext cx="173861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005493"/>
                </a:solidFill>
              </a:defRPr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Ideal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ingestion</a:t>
            </a:r>
          </a:p>
        </p:txBody>
      </p:sp>
      <p:sp>
        <p:nvSpPr>
          <p:cNvPr id="360" name="TextBox 26"/>
          <p:cNvSpPr txBox="1"/>
          <p:nvPr/>
        </p:nvSpPr>
        <p:spPr>
          <a:xfrm>
            <a:off x="8444064" y="5150913"/>
            <a:ext cx="8136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Sorted</a:t>
            </a:r>
          </a:p>
        </p:txBody>
      </p:sp>
      <p:sp>
        <p:nvSpPr>
          <p:cNvPr id="361" name="Straight Connector 4"/>
          <p:cNvSpPr/>
          <p:nvPr/>
        </p:nvSpPr>
        <p:spPr>
          <a:xfrm>
            <a:off x="3331083" y="5152609"/>
            <a:ext cx="5757063" cy="1"/>
          </a:xfrm>
          <a:prstGeom prst="line">
            <a:avLst/>
          </a:prstGeom>
          <a:ln w="317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2" name="Straight Connector 5"/>
          <p:cNvSpPr/>
          <p:nvPr/>
        </p:nvSpPr>
        <p:spPr>
          <a:xfrm flipH="1">
            <a:off x="3331082" y="2359420"/>
            <a:ext cx="1" cy="2793190"/>
          </a:xfrm>
          <a:prstGeom prst="line">
            <a:avLst/>
          </a:prstGeom>
          <a:ln w="317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3" name="TextBox 23"/>
          <p:cNvSpPr txBox="1"/>
          <p:nvPr/>
        </p:nvSpPr>
        <p:spPr>
          <a:xfrm>
            <a:off x="2700623" y="5159207"/>
            <a:ext cx="126092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Scrambled</a:t>
            </a:r>
          </a:p>
        </p:txBody>
      </p:sp>
      <p:sp>
        <p:nvSpPr>
          <p:cNvPr id="364" name="TextBox 28"/>
          <p:cNvSpPr txBox="1"/>
          <p:nvPr/>
        </p:nvSpPr>
        <p:spPr>
          <a:xfrm>
            <a:off x="4583820" y="5272974"/>
            <a:ext cx="30963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Increasing data </a:t>
            </a:r>
            <a:r>
              <a:rPr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sortedness</a:t>
            </a:r>
            <a:endParaRPr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5" name="TextBox 29"/>
          <p:cNvSpPr txBox="1"/>
          <p:nvPr/>
        </p:nvSpPr>
        <p:spPr>
          <a:xfrm rot="16200000">
            <a:off x="2310470" y="3571350"/>
            <a:ext cx="166487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dirty="0">
                <a:latin typeface="Lucida Grande" panose="020B0600040502020204" pitchFamily="34" charset="0"/>
                <a:cs typeface="Lucida Grande" panose="020B0600040502020204" pitchFamily="34" charset="0"/>
              </a:rPr>
              <a:t>Ingestion 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cost</a:t>
            </a:r>
            <a:endParaRPr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66" name="Straight Connector 31"/>
          <p:cNvSpPr/>
          <p:nvPr/>
        </p:nvSpPr>
        <p:spPr>
          <a:xfrm>
            <a:off x="3331083" y="2628864"/>
            <a:ext cx="5721013" cy="48937"/>
          </a:xfrm>
          <a:prstGeom prst="line">
            <a:avLst/>
          </a:prstGeom>
          <a:ln w="19050">
            <a:solidFill>
              <a:schemeClr val="accent3"/>
            </a:solidFill>
            <a:miter/>
            <a:tailEnd type="diamond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74" name="Straight Connector 55"/>
          <p:cNvSpPr/>
          <p:nvPr/>
        </p:nvSpPr>
        <p:spPr>
          <a:xfrm>
            <a:off x="3331082" y="2653381"/>
            <a:ext cx="733871" cy="593909"/>
          </a:xfrm>
          <a:prstGeom prst="line">
            <a:avLst/>
          </a:prstGeom>
          <a:ln w="19050">
            <a:solidFill>
              <a:srgbClr val="0070C0"/>
            </a:solidFill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75" name="Straight Connector 58"/>
          <p:cNvSpPr/>
          <p:nvPr/>
        </p:nvSpPr>
        <p:spPr>
          <a:xfrm>
            <a:off x="4076115" y="3251173"/>
            <a:ext cx="697583" cy="456296"/>
          </a:xfrm>
          <a:prstGeom prst="line">
            <a:avLst/>
          </a:prstGeom>
          <a:ln w="19050">
            <a:solidFill>
              <a:srgbClr val="0070C0"/>
            </a:solidFill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76" name="Straight Connector 62"/>
          <p:cNvSpPr/>
          <p:nvPr/>
        </p:nvSpPr>
        <p:spPr>
          <a:xfrm>
            <a:off x="4773699" y="3707470"/>
            <a:ext cx="714476" cy="327134"/>
          </a:xfrm>
          <a:prstGeom prst="line">
            <a:avLst/>
          </a:prstGeom>
          <a:ln w="19050">
            <a:solidFill>
              <a:srgbClr val="0070C0"/>
            </a:solidFill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77" name="Straight Connector 68"/>
          <p:cNvSpPr/>
          <p:nvPr/>
        </p:nvSpPr>
        <p:spPr>
          <a:xfrm>
            <a:off x="5514669" y="4045763"/>
            <a:ext cx="685934" cy="234916"/>
          </a:xfrm>
          <a:prstGeom prst="line">
            <a:avLst/>
          </a:prstGeom>
          <a:ln w="19050">
            <a:solidFill>
              <a:srgbClr val="0070C0"/>
            </a:solidFill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78" name="Straight Connector 71"/>
          <p:cNvSpPr/>
          <p:nvPr/>
        </p:nvSpPr>
        <p:spPr>
          <a:xfrm>
            <a:off x="6209614" y="4283764"/>
            <a:ext cx="713691" cy="160300"/>
          </a:xfrm>
          <a:prstGeom prst="line">
            <a:avLst/>
          </a:prstGeom>
          <a:ln w="19050">
            <a:solidFill>
              <a:srgbClr val="0070C0"/>
            </a:solidFill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79" name="Straight Connector 75"/>
          <p:cNvSpPr/>
          <p:nvPr/>
        </p:nvSpPr>
        <p:spPr>
          <a:xfrm>
            <a:off x="6942938" y="4452747"/>
            <a:ext cx="738497" cy="65068"/>
          </a:xfrm>
          <a:prstGeom prst="line">
            <a:avLst/>
          </a:prstGeom>
          <a:ln w="19050">
            <a:solidFill>
              <a:srgbClr val="0070C0"/>
            </a:solidFill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80" name="Straight Connector 78"/>
          <p:cNvSpPr/>
          <p:nvPr/>
        </p:nvSpPr>
        <p:spPr>
          <a:xfrm>
            <a:off x="7665922" y="4518650"/>
            <a:ext cx="738473" cy="39313"/>
          </a:xfrm>
          <a:prstGeom prst="line">
            <a:avLst/>
          </a:prstGeom>
          <a:ln w="19050">
            <a:solidFill>
              <a:srgbClr val="0070C0"/>
            </a:solidFill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81" name="Straight Connector 80"/>
          <p:cNvSpPr/>
          <p:nvPr/>
        </p:nvSpPr>
        <p:spPr>
          <a:xfrm>
            <a:off x="8368200" y="4561536"/>
            <a:ext cx="683906" cy="23343"/>
          </a:xfrm>
          <a:prstGeom prst="line">
            <a:avLst/>
          </a:prstGeom>
          <a:ln w="19050">
            <a:solidFill>
              <a:srgbClr val="0070C0"/>
            </a:solidFill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82" name="Straight Connector 82"/>
          <p:cNvSpPr/>
          <p:nvPr/>
        </p:nvSpPr>
        <p:spPr>
          <a:xfrm>
            <a:off x="3317350" y="4634971"/>
            <a:ext cx="5734746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miter/>
            <a:tailEnd type="oval"/>
          </a:ln>
        </p:spPr>
        <p:txBody>
          <a:bodyPr lIns="45719" rIns="45719"/>
          <a:lstStyle/>
          <a:p>
            <a:pPr algn="l"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83" name="TextBox 87"/>
          <p:cNvSpPr txBox="1"/>
          <p:nvPr/>
        </p:nvSpPr>
        <p:spPr>
          <a:xfrm rot="1631407">
            <a:off x="3687054" y="3244333"/>
            <a:ext cx="255294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05493"/>
                </a:solidFill>
              </a:defRPr>
            </a:lvl1pPr>
          </a:lstStyle>
          <a:p>
            <a:r>
              <a:rPr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Pay less cost as data</a:t>
            </a:r>
          </a:p>
        </p:txBody>
      </p:sp>
      <p:sp>
        <p:nvSpPr>
          <p:cNvPr id="384" name="becomes more sorted"/>
          <p:cNvSpPr txBox="1"/>
          <p:nvPr/>
        </p:nvSpPr>
        <p:spPr>
          <a:xfrm rot="473735">
            <a:off x="6269764" y="4099097"/>
            <a:ext cx="27116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05493"/>
                </a:solidFill>
              </a:defRPr>
            </a:lvl1pPr>
          </a:lstStyle>
          <a:p>
            <a:r>
              <a:rPr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becomes more sorted</a:t>
            </a:r>
          </a:p>
        </p:txBody>
      </p:sp>
      <p:sp>
        <p:nvSpPr>
          <p:cNvPr id="385" name="9"/>
          <p:cNvSpPr txBox="1">
            <a:spLocks noGrp="1"/>
          </p:cNvSpPr>
          <p:nvPr>
            <p:ph type="sldNum" sz="quarter" idx="2"/>
          </p:nvPr>
        </p:nvSpPr>
        <p:spPr>
          <a:xfrm>
            <a:off x="11150985" y="6369260"/>
            <a:ext cx="190115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Lucida Grande" panose="020B0600040502020204" pitchFamily="34" charset="0"/>
                <a:cs typeface="Lucida Grande" panose="020B0600040502020204" pitchFamily="34" charset="0"/>
              </a:rPr>
              <a:t>8</a:t>
            </a:fld>
            <a:endParaRPr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3" grpId="0" animBg="1"/>
      <p:bldP spid="3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Near-Sorted Data is Frequently Found 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3AD836-1D0C-2E00-B4DB-829A15D82F99}"/>
              </a:ext>
            </a:extLst>
          </p:cNvPr>
          <p:cNvGrpSpPr/>
          <p:nvPr/>
        </p:nvGrpSpPr>
        <p:grpSpPr>
          <a:xfrm>
            <a:off x="1711013" y="1690688"/>
            <a:ext cx="3128774" cy="1056924"/>
            <a:chOff x="8200303" y="1828624"/>
            <a:chExt cx="3128774" cy="1056924"/>
          </a:xfrm>
        </p:grpSpPr>
        <p:sp>
          <p:nvSpPr>
            <p:cNvPr id="288" name="Stopwatch"/>
            <p:cNvSpPr/>
            <p:nvPr/>
          </p:nvSpPr>
          <p:spPr>
            <a:xfrm>
              <a:off x="8200303" y="1828624"/>
              <a:ext cx="919739" cy="1056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63" y="0"/>
                  </a:moveTo>
                  <a:cubicBezTo>
                    <a:pt x="8820" y="0"/>
                    <a:pt x="8701" y="104"/>
                    <a:pt x="8701" y="228"/>
                  </a:cubicBezTo>
                  <a:lnTo>
                    <a:pt x="8701" y="1247"/>
                  </a:lnTo>
                  <a:cubicBezTo>
                    <a:pt x="8701" y="1372"/>
                    <a:pt x="8820" y="1475"/>
                    <a:pt x="8963" y="1475"/>
                  </a:cubicBezTo>
                  <a:lnTo>
                    <a:pt x="10018" y="1475"/>
                  </a:lnTo>
                  <a:lnTo>
                    <a:pt x="10018" y="2831"/>
                  </a:lnTo>
                  <a:cubicBezTo>
                    <a:pt x="4413" y="3182"/>
                    <a:pt x="0" y="7243"/>
                    <a:pt x="0" y="12202"/>
                  </a:cubicBezTo>
                  <a:cubicBezTo>
                    <a:pt x="0" y="17392"/>
                    <a:pt x="4835" y="21600"/>
                    <a:pt x="10800" y="21600"/>
                  </a:cubicBezTo>
                  <a:cubicBezTo>
                    <a:pt x="16765" y="21600"/>
                    <a:pt x="21600" y="17392"/>
                    <a:pt x="21600" y="12202"/>
                  </a:cubicBezTo>
                  <a:cubicBezTo>
                    <a:pt x="21600" y="9658"/>
                    <a:pt x="20440" y="7352"/>
                    <a:pt x="18553" y="5661"/>
                  </a:cubicBezTo>
                  <a:cubicBezTo>
                    <a:pt x="18627" y="5629"/>
                    <a:pt x="18695" y="5586"/>
                    <a:pt x="18751" y="5521"/>
                  </a:cubicBezTo>
                  <a:lnTo>
                    <a:pt x="19168" y="5018"/>
                  </a:lnTo>
                  <a:cubicBezTo>
                    <a:pt x="19335" y="4813"/>
                    <a:pt x="19285" y="4526"/>
                    <a:pt x="19049" y="4380"/>
                  </a:cubicBezTo>
                  <a:lnTo>
                    <a:pt x="17267" y="3268"/>
                  </a:lnTo>
                  <a:cubicBezTo>
                    <a:pt x="17031" y="3122"/>
                    <a:pt x="16703" y="3165"/>
                    <a:pt x="16536" y="3371"/>
                  </a:cubicBezTo>
                  <a:lnTo>
                    <a:pt x="16119" y="3874"/>
                  </a:lnTo>
                  <a:cubicBezTo>
                    <a:pt x="16088" y="3912"/>
                    <a:pt x="16069" y="3949"/>
                    <a:pt x="16051" y="3992"/>
                  </a:cubicBezTo>
                  <a:cubicBezTo>
                    <a:pt x="14710" y="3344"/>
                    <a:pt x="13201" y="2933"/>
                    <a:pt x="11588" y="2831"/>
                  </a:cubicBezTo>
                  <a:lnTo>
                    <a:pt x="11588" y="1475"/>
                  </a:lnTo>
                  <a:lnTo>
                    <a:pt x="12643" y="1475"/>
                  </a:lnTo>
                  <a:cubicBezTo>
                    <a:pt x="12785" y="1475"/>
                    <a:pt x="12905" y="1372"/>
                    <a:pt x="12905" y="1247"/>
                  </a:cubicBezTo>
                  <a:lnTo>
                    <a:pt x="12905" y="228"/>
                  </a:lnTo>
                  <a:cubicBezTo>
                    <a:pt x="12905" y="104"/>
                    <a:pt x="12785" y="0"/>
                    <a:pt x="12643" y="0"/>
                  </a:cubicBezTo>
                  <a:lnTo>
                    <a:pt x="8963" y="0"/>
                  </a:lnTo>
                  <a:close/>
                  <a:moveTo>
                    <a:pt x="10800" y="5666"/>
                  </a:moveTo>
                  <a:cubicBezTo>
                    <a:pt x="11234" y="5666"/>
                    <a:pt x="11587" y="5973"/>
                    <a:pt x="11588" y="6352"/>
                  </a:cubicBezTo>
                  <a:lnTo>
                    <a:pt x="11588" y="12202"/>
                  </a:lnTo>
                  <a:cubicBezTo>
                    <a:pt x="11588" y="12580"/>
                    <a:pt x="11234" y="12887"/>
                    <a:pt x="10800" y="12887"/>
                  </a:cubicBezTo>
                  <a:cubicBezTo>
                    <a:pt x="10366" y="12887"/>
                    <a:pt x="10013" y="12580"/>
                    <a:pt x="10013" y="12202"/>
                  </a:cubicBezTo>
                  <a:lnTo>
                    <a:pt x="10013" y="6352"/>
                  </a:lnTo>
                  <a:cubicBezTo>
                    <a:pt x="10013" y="5973"/>
                    <a:pt x="10366" y="5666"/>
                    <a:pt x="10800" y="5666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Lucida Grande" panose="020B0600040502020204" pitchFamily="34" charset="0"/>
                <a:cs typeface="Lucida Grande" panose="020B0600040502020204" pitchFamily="34" charset="0"/>
              </a:endParaRPr>
            </a:p>
          </p:txBody>
        </p:sp>
        <p:sp>
          <p:nvSpPr>
            <p:cNvPr id="289" name="Time Series"/>
            <p:cNvSpPr txBox="1"/>
            <p:nvPr/>
          </p:nvSpPr>
          <p:spPr>
            <a:xfrm>
              <a:off x="9515121" y="2243975"/>
              <a:ext cx="1813956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600"/>
              </a:lvl1pPr>
            </a:lstStyle>
            <a:p>
              <a:r>
                <a:rPr sz="24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Time Series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B53011-67FD-A988-CAD6-30EA3C9E9ADC}"/>
              </a:ext>
            </a:extLst>
          </p:cNvPr>
          <p:cNvGrpSpPr/>
          <p:nvPr/>
        </p:nvGrpSpPr>
        <p:grpSpPr>
          <a:xfrm>
            <a:off x="1711013" y="3291064"/>
            <a:ext cx="3174459" cy="917302"/>
            <a:chOff x="8176568" y="3868720"/>
            <a:chExt cx="3174459" cy="917302"/>
          </a:xfrm>
        </p:grpSpPr>
        <p:sp>
          <p:nvSpPr>
            <p:cNvPr id="290" name="Line Graph"/>
            <p:cNvSpPr/>
            <p:nvPr/>
          </p:nvSpPr>
          <p:spPr>
            <a:xfrm>
              <a:off x="8176568" y="3868720"/>
              <a:ext cx="919739" cy="917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lnTo>
                    <a:pt x="0" y="21404"/>
                  </a:lnTo>
                  <a:cubicBezTo>
                    <a:pt x="0" y="21511"/>
                    <a:pt x="87" y="21600"/>
                    <a:pt x="194" y="21600"/>
                  </a:cubicBezTo>
                  <a:lnTo>
                    <a:pt x="21406" y="21600"/>
                  </a:lnTo>
                  <a:cubicBezTo>
                    <a:pt x="21513" y="21600"/>
                    <a:pt x="21600" y="21511"/>
                    <a:pt x="21600" y="21404"/>
                  </a:cubicBezTo>
                  <a:lnTo>
                    <a:pt x="21600" y="20822"/>
                  </a:lnTo>
                  <a:cubicBezTo>
                    <a:pt x="21600" y="20715"/>
                    <a:pt x="21513" y="20628"/>
                    <a:pt x="21406" y="20628"/>
                  </a:cubicBezTo>
                  <a:lnTo>
                    <a:pt x="1163" y="20628"/>
                  </a:lnTo>
                  <a:cubicBezTo>
                    <a:pt x="1057" y="20628"/>
                    <a:pt x="970" y="20539"/>
                    <a:pt x="970" y="20432"/>
                  </a:cubicBezTo>
                  <a:lnTo>
                    <a:pt x="970" y="194"/>
                  </a:lnTo>
                  <a:cubicBezTo>
                    <a:pt x="970" y="87"/>
                    <a:pt x="883" y="0"/>
                    <a:pt x="776" y="0"/>
                  </a:cubicBezTo>
                  <a:lnTo>
                    <a:pt x="194" y="0"/>
                  </a:lnTo>
                  <a:close/>
                  <a:moveTo>
                    <a:pt x="19991" y="7364"/>
                  </a:moveTo>
                  <a:lnTo>
                    <a:pt x="17165" y="8228"/>
                  </a:lnTo>
                  <a:lnTo>
                    <a:pt x="17811" y="8832"/>
                  </a:lnTo>
                  <a:lnTo>
                    <a:pt x="13288" y="13689"/>
                  </a:lnTo>
                  <a:lnTo>
                    <a:pt x="10021" y="10341"/>
                  </a:lnTo>
                  <a:lnTo>
                    <a:pt x="2932" y="17951"/>
                  </a:lnTo>
                  <a:lnTo>
                    <a:pt x="3799" y="18763"/>
                  </a:lnTo>
                  <a:lnTo>
                    <a:pt x="10041" y="12061"/>
                  </a:lnTo>
                  <a:lnTo>
                    <a:pt x="13327" y="15430"/>
                  </a:lnTo>
                  <a:lnTo>
                    <a:pt x="13766" y="14916"/>
                  </a:lnTo>
                  <a:lnTo>
                    <a:pt x="18678" y="9644"/>
                  </a:lnTo>
                  <a:lnTo>
                    <a:pt x="19324" y="10250"/>
                  </a:lnTo>
                  <a:lnTo>
                    <a:pt x="19991" y="7364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>
                <a:def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>
                <a:latin typeface="Lucida Grande" panose="020B0600040502020204" pitchFamily="34" charset="0"/>
                <a:cs typeface="Lucida Grande" panose="020B0600040502020204" pitchFamily="34" charset="0"/>
              </a:endParaRPr>
            </a:p>
          </p:txBody>
        </p:sp>
        <p:sp>
          <p:nvSpPr>
            <p:cNvPr id="291" name="Stock market"/>
            <p:cNvSpPr txBox="1"/>
            <p:nvPr/>
          </p:nvSpPr>
          <p:spPr>
            <a:xfrm>
              <a:off x="9304636" y="4174103"/>
              <a:ext cx="2046391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600"/>
              </a:lvl1pPr>
            </a:lstStyle>
            <a:p>
              <a:r>
                <a:rPr sz="24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Stock market</a:t>
              </a:r>
            </a:p>
          </p:txBody>
        </p:sp>
      </p:grpSp>
      <p:sp>
        <p:nvSpPr>
          <p:cNvPr id="293" name="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2" name="Graphic 1" descr="Add with solid fill">
            <a:extLst>
              <a:ext uri="{FF2B5EF4-FFF2-40B4-BE49-F238E27FC236}">
                <a16:creationId xmlns:a16="http://schemas.microsoft.com/office/drawing/2014/main" id="{9D8B41C1-E9FF-D6A9-376D-F7FCFFF4E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8426" y="2496472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0C430-CAF2-2087-A09D-4F9A35C16E3A}"/>
              </a:ext>
            </a:extLst>
          </p:cNvPr>
          <p:cNvSpPr txBox="1"/>
          <p:nvPr/>
        </p:nvSpPr>
        <p:spPr>
          <a:xfrm>
            <a:off x="6320563" y="3773441"/>
            <a:ext cx="204318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latin typeface="Lucida Grande" panose="020B0600040502020204" pitchFamily="34" charset="0"/>
                <a:cs typeface="Lucida Grande" panose="020B0600040502020204" pitchFamily="34" charset="0"/>
              </a:rPr>
              <a:t>efficient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  <a:t> reads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D1CCE-7E0A-462E-968D-A881BBC9B852}"/>
              </a:ext>
            </a:extLst>
          </p:cNvPr>
          <p:cNvSpPr txBox="1"/>
          <p:nvPr/>
        </p:nvSpPr>
        <p:spPr>
          <a:xfrm>
            <a:off x="9428929" y="3797767"/>
            <a:ext cx="151419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 panose="020B0600040502020204" pitchFamily="34" charset="0"/>
                <a:cs typeface="Lucida Grande" panose="020B0600040502020204" pitchFamily="34" charset="0"/>
                <a:sym typeface="Lucida Grande"/>
              </a:rPr>
              <a:t>fast writes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6C84B-E1CE-76F5-BB8B-2C3A3F826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788" y="2215216"/>
            <a:ext cx="1841500" cy="156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EB0DA-1CEF-1C65-41C9-B657515B5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949" y="2106039"/>
            <a:ext cx="2593240" cy="15621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E564220-3F60-1EE0-AC02-406A83C60CDA}"/>
              </a:ext>
            </a:extLst>
          </p:cNvPr>
          <p:cNvSpPr/>
          <p:nvPr/>
        </p:nvSpPr>
        <p:spPr>
          <a:xfrm>
            <a:off x="5762204" y="4695286"/>
            <a:ext cx="5801011" cy="1055606"/>
          </a:xfrm>
          <a:prstGeom prst="roundRect">
            <a:avLst/>
          </a:prstGeom>
          <a:solidFill>
            <a:srgbClr val="A10000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Grande" panose="020B0600040502020204" pitchFamily="34" charset="0"/>
                <a:ea typeface="Trebuchet MS"/>
                <a:cs typeface="Lucida Grande" panose="020B0600040502020204" pitchFamily="34" charset="0"/>
                <a:sym typeface="Trebuchet MS"/>
              </a:rPr>
              <a:t>classical indexes carry  </a:t>
            </a:r>
            <a:r>
              <a:rPr lang="en-US" sz="2800" b="1" i="1" dirty="0">
                <a:solidFill>
                  <a:schemeClr val="bg1"/>
                </a:solidFill>
                <a:latin typeface="Lucida Grande" panose="020B0600040502020204" pitchFamily="34" charset="0"/>
                <a:ea typeface="Trebuchet MS"/>
                <a:cs typeface="Lucida Grande" panose="020B0600040502020204" pitchFamily="34" charset="0"/>
                <a:sym typeface="Trebuchet MS"/>
              </a:rPr>
              <a:t>redundant</a:t>
            </a:r>
            <a:r>
              <a:rPr lang="en-US" sz="2800" b="1" dirty="0">
                <a:solidFill>
                  <a:schemeClr val="bg1"/>
                </a:solidFill>
                <a:latin typeface="Lucida Grande" panose="020B0600040502020204" pitchFamily="34" charset="0"/>
                <a:ea typeface="Trebuchet MS"/>
                <a:cs typeface="Lucida Grande" panose="020B0600040502020204" pitchFamily="34" charset="0"/>
                <a:sym typeface="Trebuchet MS"/>
              </a:rPr>
              <a:t> effort!</a:t>
            </a:r>
            <a:endParaRPr kumimoji="0" lang="en-US" sz="2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Grande" panose="020B0600040502020204" pitchFamily="34" charset="0"/>
              <a:ea typeface="Trebuchet MS"/>
              <a:cs typeface="Lucida Grande" panose="020B0600040502020204" pitchFamily="34" charset="0"/>
              <a:sym typeface="Trebuchet M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C7D0CF-FF95-5EC2-E9BE-3E264CC92EB8}"/>
              </a:ext>
            </a:extLst>
          </p:cNvPr>
          <p:cNvGrpSpPr/>
          <p:nvPr/>
        </p:nvGrpSpPr>
        <p:grpSpPr>
          <a:xfrm>
            <a:off x="1339245" y="4449399"/>
            <a:ext cx="3349860" cy="1631216"/>
            <a:chOff x="1339245" y="4449399"/>
            <a:chExt cx="3349860" cy="1631216"/>
          </a:xfrm>
        </p:grpSpPr>
        <p:sp>
          <p:nvSpPr>
            <p:cNvPr id="8" name="Stock market">
              <a:extLst>
                <a:ext uri="{FF2B5EF4-FFF2-40B4-BE49-F238E27FC236}">
                  <a16:creationId xmlns:a16="http://schemas.microsoft.com/office/drawing/2014/main" id="{67D8262C-38AB-7D6B-FD76-072D485FD2BC}"/>
                </a:ext>
              </a:extLst>
            </p:cNvPr>
            <p:cNvSpPr txBox="1"/>
            <p:nvPr/>
          </p:nvSpPr>
          <p:spPr>
            <a:xfrm>
              <a:off x="3025831" y="5086855"/>
              <a:ext cx="1663274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600"/>
              </a:lvl1pPr>
            </a:lstStyle>
            <a:p>
              <a:r>
                <a:rPr lang="en-US" sz="24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Join/query</a:t>
              </a:r>
              <a:endParaRPr sz="2400" dirty="0">
                <a:latin typeface="Lucida Grande" panose="020B0600040502020204" pitchFamily="34" charset="0"/>
                <a:cs typeface="Lucida Grande" panose="020B0600040502020204" pitchFamily="34" charset="0"/>
              </a:endParaRPr>
            </a:p>
          </p:txBody>
        </p:sp>
        <p:sp>
          <p:nvSpPr>
            <p:cNvPr id="11" name="Stock market">
              <a:extLst>
                <a:ext uri="{FF2B5EF4-FFF2-40B4-BE49-F238E27FC236}">
                  <a16:creationId xmlns:a16="http://schemas.microsoft.com/office/drawing/2014/main" id="{CB9E0820-7B08-E612-BCB0-8D0E2BDB1461}"/>
                </a:ext>
              </a:extLst>
            </p:cNvPr>
            <p:cNvSpPr txBox="1"/>
            <p:nvPr/>
          </p:nvSpPr>
          <p:spPr>
            <a:xfrm>
              <a:off x="1339245" y="4449399"/>
              <a:ext cx="1663274" cy="16312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600"/>
              </a:lvl1pPr>
            </a:lstStyle>
            <a:p>
              <a:r>
                <a:rPr lang="en-US" sz="100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⋈</a:t>
              </a:r>
              <a:endParaRPr sz="10000" dirty="0">
                <a:latin typeface="Lucida Grande" panose="020B0600040502020204" pitchFamily="34" charset="0"/>
                <a:cs typeface="Lucida Grande" panose="020B0600040502020204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ucida Grande"/>
            <a:ea typeface="Lucida Grande"/>
            <a:cs typeface="Lucida Grande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ortedness-Aware Indexing Latest" id="{96B1A474-22DC-B64D-BE39-BE53F43CA8F4}" vid="{DF990928-D10E-1142-B1B5-8B3C3E0F8157}"/>
    </a:ext>
  </a:extLst>
</a:theme>
</file>

<file path=ppt/theme/theme2.xml><?xml version="1.0" encoding="utf-8"?>
<a:theme xmlns:a="http://schemas.openxmlformats.org/drawingml/2006/main" name="2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rtedness-Aware Indexing Latest" id="{96B1A474-22DC-B64D-BE39-BE53F43CA8F4}" vid="{8BCB2FF1-22B0-6146-A8D8-F7FD822D86BD}"/>
    </a:ext>
  </a:extLst>
</a:theme>
</file>

<file path=ppt/theme/theme3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ucida Grande"/>
            <a:ea typeface="Lucida Grande"/>
            <a:cs typeface="Lucida Grande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31959</TotalTime>
  <Words>2380</Words>
  <Application>Microsoft Macintosh PowerPoint</Application>
  <PresentationFormat>Widescreen</PresentationFormat>
  <Paragraphs>803</Paragraphs>
  <Slides>65</Slides>
  <Notes>21</Notes>
  <HiddenSlides>8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Arial</vt:lpstr>
      <vt:lpstr>Baguet Script</vt:lpstr>
      <vt:lpstr>Calibri</vt:lpstr>
      <vt:lpstr>Calibri Light</vt:lpstr>
      <vt:lpstr>Courier New</vt:lpstr>
      <vt:lpstr>Linux Libertine</vt:lpstr>
      <vt:lpstr>Lucida Grande</vt:lpstr>
      <vt:lpstr>Monaco</vt:lpstr>
      <vt:lpstr>Trebuchet MS</vt:lpstr>
      <vt:lpstr>1_Office Theme</vt:lpstr>
      <vt:lpstr>2_Office Theme</vt:lpstr>
      <vt:lpstr>Benchmarking Learned and LSM Indexes for Data Sortedness</vt:lpstr>
      <vt:lpstr>Indexes in Databases</vt:lpstr>
      <vt:lpstr>PowerPoint Presentation</vt:lpstr>
      <vt:lpstr>PowerPoint Presentation</vt:lpstr>
      <vt:lpstr>PowerPoint Presentation</vt:lpstr>
      <vt:lpstr>Irrespective of Sortedness, Same Ingestion Performance</vt:lpstr>
      <vt:lpstr>Are There Faster Alternatives?</vt:lpstr>
      <vt:lpstr>Ideally, Higher Sortedness Should Lead to Faster Ingestion</vt:lpstr>
      <vt:lpstr>Near-Sorted Data is Frequently Found </vt:lpstr>
      <vt:lpstr>Prior Work Focuses on  Classical Indexes</vt:lpstr>
      <vt:lpstr>Prior Work Focuses on  Classical Indexes</vt:lpstr>
      <vt:lpstr>Agenda</vt:lpstr>
      <vt:lpstr>ALEX: An Updatable Learned Index</vt:lpstr>
      <vt:lpstr>ALEX: An Updatable Learned Index</vt:lpstr>
      <vt:lpstr>Lookups in ALEX</vt:lpstr>
      <vt:lpstr>Insertions in ALEX</vt:lpstr>
      <vt:lpstr>Insertions in ALEX</vt:lpstr>
      <vt:lpstr>LIPP: An Updatable Learned Index with Precise Positions</vt:lpstr>
      <vt:lpstr>Lookups in LIPP</vt:lpstr>
      <vt:lpstr>Insertions in LIPP</vt:lpstr>
      <vt:lpstr>Insertions in LIPP</vt:lpstr>
      <vt:lpstr>Log Structured Merge Trees (LSM-trees)</vt:lpstr>
      <vt:lpstr>Log Structured Merge Trees (LSM-trees)</vt:lpstr>
      <vt:lpstr>Log Structured Merge Trees (LSM-trees)</vt:lpstr>
      <vt:lpstr>Log Structured Merge Trees (LSM-trees)</vt:lpstr>
      <vt:lpstr>Partial Compactions in RocksDB</vt:lpstr>
      <vt:lpstr>Partial Compactions in RocksDB</vt:lpstr>
      <vt:lpstr>Partial Compactions in RocksDB</vt:lpstr>
      <vt:lpstr>Partial Compactions in RocksDB</vt:lpstr>
      <vt:lpstr>Partial Compactions in RocksDB</vt:lpstr>
      <vt:lpstr>Trivial Moves</vt:lpstr>
      <vt:lpstr>Trivial Moves</vt:lpstr>
      <vt:lpstr>Agenda</vt:lpstr>
      <vt:lpstr>Quantifying Data Sortedness</vt:lpstr>
      <vt:lpstr>Quantifying Data Sortedness</vt:lpstr>
      <vt:lpstr>Quantifying Data Sortedness</vt:lpstr>
      <vt:lpstr>Quantifying Data Sortedness</vt:lpstr>
      <vt:lpstr>Quantifying Data Sortedness</vt:lpstr>
      <vt:lpstr>(K, L)-Sortedness Metric</vt:lpstr>
      <vt:lpstr>Framework</vt:lpstr>
      <vt:lpstr>Framework</vt:lpstr>
      <vt:lpstr>Framework</vt:lpstr>
      <vt:lpstr>Framework</vt:lpstr>
      <vt:lpstr>Framework</vt:lpstr>
      <vt:lpstr>Experimental Setup</vt:lpstr>
      <vt:lpstr>Reading the Results</vt:lpstr>
      <vt:lpstr>Reading the Results</vt:lpstr>
      <vt:lpstr>Let’s talk about the B+-tree</vt:lpstr>
      <vt:lpstr>Let’s talk about the B+-tree</vt:lpstr>
      <vt:lpstr>PowerPoint Presentation</vt:lpstr>
      <vt:lpstr>ALEX Performs Best With High Data Sortedness!</vt:lpstr>
      <vt:lpstr>LIPP Performs Better for High L</vt:lpstr>
      <vt:lpstr>Performance Can Be Unpredictable!</vt:lpstr>
      <vt:lpstr>LSM Benefits from Trivial Moves</vt:lpstr>
      <vt:lpstr>LSM Benefits from Trivial Moves</vt:lpstr>
      <vt:lpstr>Summary</vt:lpstr>
      <vt:lpstr>Our Team</vt:lpstr>
      <vt:lpstr>How Eagerly Do We Compact? </vt:lpstr>
      <vt:lpstr>How Eagerly Do We Compact? </vt:lpstr>
      <vt:lpstr>How Eagerly Do We Compact? </vt:lpstr>
      <vt:lpstr>How Eagerly Do We Compact? </vt:lpstr>
      <vt:lpstr>How Eagerly Do We Compact? </vt:lpstr>
      <vt:lpstr>How Eagerly Do We Compact? </vt:lpstr>
      <vt:lpstr>How Eagerly Do We Compact? </vt:lpstr>
      <vt:lpstr>How Eagerly Do We Compact?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BoDS: A Benchmark on Data Sortedness</dc:title>
  <dc:creator>Raman, Aneesh</dc:creator>
  <cp:lastModifiedBy>Raman, Aneesh</cp:lastModifiedBy>
  <cp:revision>1387</cp:revision>
  <dcterms:created xsi:type="dcterms:W3CDTF">2023-02-24T02:52:55Z</dcterms:created>
  <dcterms:modified xsi:type="dcterms:W3CDTF">2024-06-09T15:19:50Z</dcterms:modified>
</cp:coreProperties>
</file>